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8" r:id="rId2"/>
  </p:sldMasterIdLst>
  <p:notesMasterIdLst>
    <p:notesMasterId r:id="rId21"/>
  </p:notesMasterIdLst>
  <p:sldIdLst>
    <p:sldId id="307" r:id="rId3"/>
    <p:sldId id="282" r:id="rId4"/>
    <p:sldId id="270" r:id="rId5"/>
    <p:sldId id="258" r:id="rId6"/>
    <p:sldId id="294" r:id="rId7"/>
    <p:sldId id="388" r:id="rId8"/>
    <p:sldId id="396" r:id="rId9"/>
    <p:sldId id="390" r:id="rId10"/>
    <p:sldId id="400" r:id="rId11"/>
    <p:sldId id="402" r:id="rId12"/>
    <p:sldId id="391" r:id="rId13"/>
    <p:sldId id="398" r:id="rId14"/>
    <p:sldId id="273" r:id="rId15"/>
    <p:sldId id="290" r:id="rId16"/>
    <p:sldId id="399" r:id="rId17"/>
    <p:sldId id="397" r:id="rId18"/>
    <p:sldId id="278" r:id="rId19"/>
    <p:sldId id="401"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zaros" initials="MO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53"/>
    <p:restoredTop sz="86430"/>
  </p:normalViewPr>
  <p:slideViewPr>
    <p:cSldViewPr snapToGrid="0" snapToObjects="1">
      <p:cViewPr varScale="1">
        <p:scale>
          <a:sx n="152" d="100"/>
          <a:sy n="152" d="100"/>
        </p:scale>
        <p:origin x="200" y="4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2-19T15:26:56.237" idx="1">
    <p:pos x="1694" y="-702"/>
    <p:text/>
    <p:extLst mod="1">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19T15:26:56.237" idx="1">
    <p:pos x="1694" y="-702"/>
    <p:text/>
    <p:extLst mod="1">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60B50-4899-934D-8CB5-056FCC3BBA05}" type="datetimeFigureOut">
              <a:rPr lang="en-US" smtClean="0"/>
              <a:t>4/25/19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E9576-2589-D843-BCCC-3D74EFD84C8C}" type="slidenum">
              <a:rPr lang="en-US" smtClean="0"/>
              <a:t>‹#›</a:t>
            </a:fld>
            <a:endParaRPr lang="en-US"/>
          </a:p>
        </p:txBody>
      </p:sp>
    </p:spTree>
    <p:extLst>
      <p:ext uri="{BB962C8B-B14F-4D97-AF65-F5344CB8AC3E}">
        <p14:creationId xmlns:p14="http://schemas.microsoft.com/office/powerpoint/2010/main" val="548074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E18A5-ECF6-CA46-8A19-858C622423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0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0BFC3-7108-CC49-AB50-50060AFD2D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85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Evolution of deep convective clouds developing in the pristine (top) and polluted (bottom) atmosphere. Cloud droplets coalesce into raindrops that rain out from the pristine clouds. The smaller drops in the polluted air do not precipitate before reaching the supercooled levels, where they freeze onto ice precipitation that falls and melts at lower levels. The additional release of latent heat of freezing aloft and reabsorbed heat at lower levels by the melting ice implies greater upward heat transport for the same amount of surface precipitation in the more polluted atmosphere. This means consumption of more instability for the same amount of rainfall. The inevitable result is invigoration of the convective clouds and additional rainfall, despite the slower conversion of cloud droplets to raindrops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0BFC3-7108-CC49-AB50-50060AFD2D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02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B9F5C-FF8E-EE46-A98C-142F1714E0CC}" type="slidenum">
              <a:rPr lang="en-US" smtClean="0"/>
              <a:t>6</a:t>
            </a:fld>
            <a:endParaRPr lang="en-US"/>
          </a:p>
        </p:txBody>
      </p:sp>
    </p:spTree>
    <p:extLst>
      <p:ext uri="{BB962C8B-B14F-4D97-AF65-F5344CB8AC3E}">
        <p14:creationId xmlns:p14="http://schemas.microsoft.com/office/powerpoint/2010/main" val="428924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4B9F5C-FF8E-EE46-A98C-142F1714E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4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AB484-F88C-974A-95B4-73D4DD2FDE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108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0BFC3-7108-CC49-AB50-50060AFD2D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69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7CE6AC-50C3-0743-B5A7-7BD8546091C4}" type="datetime1">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28880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A9A9C-1784-9D41-8CDF-1F062EBC0713}" type="datetime1">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1008959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4B692-CF8D-B64F-9C7E-82F5DDC6EC89}" type="datetime1">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105068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3A6A865-5626-D64B-8C54-C68F5EAC38A4}"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378329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6A865-5626-D64B-8C54-C68F5EAC38A4}"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1231796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A6A865-5626-D64B-8C54-C68F5EAC38A4}"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113445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A6A865-5626-D64B-8C54-C68F5EAC38A4}"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3483511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A6A865-5626-D64B-8C54-C68F5EAC38A4}"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2848186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A6A865-5626-D64B-8C54-C68F5EAC38A4}" type="datetimeFigureOut">
              <a:rPr lang="en-US" smtClean="0"/>
              <a:t>4/25/19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137626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6A865-5626-D64B-8C54-C68F5EAC38A4}" type="datetimeFigureOut">
              <a:rPr lang="en-US" smtClean="0"/>
              <a:t>4/25/19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2696576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A6A865-5626-D64B-8C54-C68F5EAC38A4}"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253173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D5E5D-5EF6-9445-8785-7EDAE5403D5C}" type="datetime1">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570911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A6A865-5626-D64B-8C54-C68F5EAC38A4}"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1340221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6A865-5626-D64B-8C54-C68F5EAC38A4}"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3785140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6A865-5626-D64B-8C54-C68F5EAC38A4}"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21BF2-5331-F748-A3F6-BABB04A9D0F5}" type="slidenum">
              <a:rPr lang="en-US" smtClean="0"/>
              <a:t>‹#›</a:t>
            </a:fld>
            <a:endParaRPr lang="en-US"/>
          </a:p>
        </p:txBody>
      </p:sp>
    </p:spTree>
    <p:extLst>
      <p:ext uri="{BB962C8B-B14F-4D97-AF65-F5344CB8AC3E}">
        <p14:creationId xmlns:p14="http://schemas.microsoft.com/office/powerpoint/2010/main" val="2854900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95267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EFA06B-CF35-B04C-BC9F-D6B6EFBF8A0D}" type="datetime1">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34575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30784D-FC21-C247-B613-1F543088281F}" type="datetime1">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1074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E3CEA-B510-F142-90E3-9F8EB057B7C4}" type="datetime1">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22369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62D69A-79B2-F34F-8022-983535D35F5E}" type="datetime1">
              <a:rPr lang="en-US" smtClean="0"/>
              <a:t>4/25/19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160000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3CE1D-9390-C745-B0CA-40D296A08FAF}" type="datetime1">
              <a:rPr lang="en-US" smtClean="0"/>
              <a:t>4/25/19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48805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C9A035-B2CA-534D-AE62-A3711E8C63D0}" type="datetime1">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157213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D8AB63-FB68-C34D-BE97-0E529610DA64}" type="datetime1">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C7E28-0828-274E-A3D8-8359EB40C46F}" type="slidenum">
              <a:rPr lang="en-US" smtClean="0"/>
              <a:t>‹#›</a:t>
            </a:fld>
            <a:endParaRPr lang="en-US"/>
          </a:p>
        </p:txBody>
      </p:sp>
    </p:spTree>
    <p:extLst>
      <p:ext uri="{BB962C8B-B14F-4D97-AF65-F5344CB8AC3E}">
        <p14:creationId xmlns:p14="http://schemas.microsoft.com/office/powerpoint/2010/main" val="26122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4C6A95-A633-F94D-A53A-86590AF1420E}" type="datetime1">
              <a:rPr lang="en-US" smtClean="0"/>
              <a:t>4/25/19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6C7E28-0828-274E-A3D8-8359EB40C46F}" type="slidenum">
              <a:rPr lang="en-US" smtClean="0"/>
              <a:t>‹#›</a:t>
            </a:fld>
            <a:endParaRPr lang="en-US"/>
          </a:p>
        </p:txBody>
      </p:sp>
    </p:spTree>
    <p:extLst>
      <p:ext uri="{BB962C8B-B14F-4D97-AF65-F5344CB8AC3E}">
        <p14:creationId xmlns:p14="http://schemas.microsoft.com/office/powerpoint/2010/main" val="910656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A6A865-5626-D64B-8C54-C68F5EAC38A4}" type="datetimeFigureOut">
              <a:rPr lang="en-US" smtClean="0"/>
              <a:t>4/25/19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321BF2-5331-F748-A3F6-BABB04A9D0F5}" type="slidenum">
              <a:rPr lang="en-US" smtClean="0"/>
              <a:t>‹#›</a:t>
            </a:fld>
            <a:endParaRPr lang="en-US"/>
          </a:p>
        </p:txBody>
      </p:sp>
    </p:spTree>
    <p:extLst>
      <p:ext uri="{BB962C8B-B14F-4D97-AF65-F5344CB8AC3E}">
        <p14:creationId xmlns:p14="http://schemas.microsoft.com/office/powerpoint/2010/main" val="16375006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1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6341" y="1436316"/>
            <a:ext cx="5529875" cy="994172"/>
          </a:xfrm>
        </p:spPr>
        <p:txBody>
          <a:bodyPr>
            <a:noAutofit/>
          </a:bodyPr>
          <a:lstStyle/>
          <a:p>
            <a:pPr algn="ctr"/>
            <a:br>
              <a:rPr lang="en-US" dirty="0"/>
            </a:br>
            <a:br>
              <a:rPr lang="en-US" b="1" dirty="0"/>
            </a:br>
            <a:endParaRPr lang="en-US" dirty="0"/>
          </a:p>
        </p:txBody>
      </p:sp>
      <p:sp>
        <p:nvSpPr>
          <p:cNvPr id="3" name="Content Placeholder 2"/>
          <p:cNvSpPr>
            <a:spLocks noGrp="1"/>
          </p:cNvSpPr>
          <p:nvPr>
            <p:ph idx="1"/>
          </p:nvPr>
        </p:nvSpPr>
        <p:spPr>
          <a:xfrm>
            <a:off x="1094422" y="2066103"/>
            <a:ext cx="6797622" cy="432459"/>
          </a:xfrm>
        </p:spPr>
        <p:txBody>
          <a:bodyPr>
            <a:noAutofit/>
          </a:bodyPr>
          <a:lstStyle/>
          <a:p>
            <a:pPr marL="0" indent="0" algn="ctr">
              <a:lnSpc>
                <a:spcPct val="100000"/>
              </a:lnSpc>
              <a:spcBef>
                <a:spcPts val="0"/>
              </a:spcBef>
              <a:buNone/>
              <a:defRPr/>
            </a:pPr>
            <a:r>
              <a:rPr lang="en-US" sz="3000" b="1" dirty="0">
                <a:solidFill>
                  <a:srgbClr val="FFFF00"/>
                </a:solidFill>
              </a:rPr>
              <a:t>Lazaros </a:t>
            </a:r>
            <a:r>
              <a:rPr lang="en-US" sz="3000" b="1" dirty="0" err="1">
                <a:solidFill>
                  <a:srgbClr val="FFFF00"/>
                </a:solidFill>
              </a:rPr>
              <a:t>Oreopoulos</a:t>
            </a:r>
            <a:endParaRPr lang="en-US" sz="3000" b="1" dirty="0">
              <a:solidFill>
                <a:srgbClr val="FFFF00"/>
              </a:solidFill>
            </a:endParaRPr>
          </a:p>
          <a:p>
            <a:pPr marL="0" indent="0" algn="ctr">
              <a:lnSpc>
                <a:spcPct val="100000"/>
              </a:lnSpc>
              <a:spcBef>
                <a:spcPts val="0"/>
              </a:spcBef>
              <a:buNone/>
              <a:defRPr/>
            </a:pPr>
            <a:endParaRPr lang="en-US" sz="2700" dirty="0">
              <a:solidFill>
                <a:srgbClr val="FFFF00"/>
              </a:solidFill>
            </a:endParaRPr>
          </a:p>
          <a:p>
            <a:pPr marL="0" indent="0" algn="ctr">
              <a:lnSpc>
                <a:spcPct val="100000"/>
              </a:lnSpc>
              <a:spcBef>
                <a:spcPts val="0"/>
              </a:spcBef>
              <a:buNone/>
              <a:defRPr/>
            </a:pPr>
            <a:r>
              <a:rPr lang="en-US" sz="2700" dirty="0">
                <a:solidFill>
                  <a:srgbClr val="FFFF00"/>
                </a:solidFill>
              </a:rPr>
              <a:t>Climate and Radiation Laboratory </a:t>
            </a:r>
          </a:p>
          <a:p>
            <a:pPr marL="0" indent="0" algn="ctr">
              <a:lnSpc>
                <a:spcPct val="100000"/>
              </a:lnSpc>
              <a:spcBef>
                <a:spcPts val="0"/>
              </a:spcBef>
              <a:buNone/>
              <a:defRPr/>
            </a:pPr>
            <a:r>
              <a:rPr lang="en-US" sz="2700" dirty="0">
                <a:solidFill>
                  <a:srgbClr val="FFFF00"/>
                </a:solidFill>
              </a:rPr>
              <a:t>NASA-GSFC</a:t>
            </a:r>
          </a:p>
        </p:txBody>
      </p:sp>
      <p:sp>
        <p:nvSpPr>
          <p:cNvPr id="5" name="Slide Number Placeholder 4"/>
          <p:cNvSpPr>
            <a:spLocks noGrp="1"/>
          </p:cNvSpPr>
          <p:nvPr>
            <p:ph type="sldNum" sz="quarter" idx="12"/>
          </p:nvPr>
        </p:nvSpPr>
        <p:spPr>
          <a:xfrm>
            <a:off x="6763443" y="5340841"/>
            <a:ext cx="2057400" cy="273844"/>
          </a:xfrm>
        </p:spPr>
        <p:txBody>
          <a:bodyPr/>
          <a:lstStyle/>
          <a:p>
            <a:pPr defTabSz="685800">
              <a:defRPr/>
            </a:pPr>
            <a:fld id="{64582B97-B1C6-784E-9BFD-A63A7AB4E0AA}" type="slidenum">
              <a:rPr lang="en-US">
                <a:solidFill>
                  <a:prstClr val="black">
                    <a:tint val="75000"/>
                  </a:prstClr>
                </a:solidFill>
                <a:latin typeface="Calibri" panose="020F0502020204030204"/>
              </a:rPr>
              <a:pPr defTabSz="685800">
                <a:defRPr/>
              </a:pPr>
              <a:t>1</a:t>
            </a:fld>
            <a:endParaRPr lang="en-US">
              <a:solidFill>
                <a:prstClr val="black">
                  <a:tint val="75000"/>
                </a:prstClr>
              </a:solidFill>
              <a:latin typeface="Calibri" panose="020F0502020204030204"/>
            </a:endParaRPr>
          </a:p>
        </p:txBody>
      </p:sp>
      <p:sp>
        <p:nvSpPr>
          <p:cNvPr id="6" name="Rectangle 5">
            <a:extLst>
              <a:ext uri="{FF2B5EF4-FFF2-40B4-BE49-F238E27FC236}">
                <a16:creationId xmlns:a16="http://schemas.microsoft.com/office/drawing/2014/main" id="{C41BBAA9-983E-804B-9278-077C02E68EDE}"/>
              </a:ext>
            </a:extLst>
          </p:cNvPr>
          <p:cNvSpPr/>
          <p:nvPr/>
        </p:nvSpPr>
        <p:spPr>
          <a:xfrm>
            <a:off x="2304704" y="1774502"/>
            <a:ext cx="4572000" cy="507831"/>
          </a:xfrm>
          <a:prstGeom prst="rect">
            <a:avLst/>
          </a:prstGeom>
        </p:spPr>
        <p:txBody>
          <a:bodyPr>
            <a:spAutoFit/>
          </a:bodyPr>
          <a:lstStyle/>
          <a:p>
            <a:pPr defTabSz="685800"/>
            <a:br>
              <a:rPr lang="en-US" sz="1350" dirty="0">
                <a:solidFill>
                  <a:prstClr val="black"/>
                </a:solidFill>
                <a:latin typeface="Calibri" panose="020F0502020204030204"/>
              </a:rPr>
            </a:br>
            <a:endParaRPr lang="en-US" sz="1350" dirty="0">
              <a:solidFill>
                <a:prstClr val="black"/>
              </a:solidFill>
              <a:latin typeface="Calibri" panose="020F0502020204030204"/>
            </a:endParaRPr>
          </a:p>
        </p:txBody>
      </p:sp>
      <p:sp>
        <p:nvSpPr>
          <p:cNvPr id="7" name="Rectangle 1">
            <a:extLst>
              <a:ext uri="{FF2B5EF4-FFF2-40B4-BE49-F238E27FC236}">
                <a16:creationId xmlns:a16="http://schemas.microsoft.com/office/drawing/2014/main" id="{60DDC221-34C3-5F47-AC22-DB4065416F36}"/>
              </a:ext>
            </a:extLst>
          </p:cNvPr>
          <p:cNvSpPr>
            <a:spLocks noChangeArrowheads="1"/>
          </p:cNvSpPr>
          <p:nvPr/>
        </p:nvSpPr>
        <p:spPr bwMode="auto">
          <a:xfrm>
            <a:off x="193449" y="387546"/>
            <a:ext cx="8757101" cy="12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sz="3800" dirty="0">
                <a:solidFill>
                  <a:srgbClr val="FFFF00"/>
                </a:solidFill>
                <a:latin typeface="Arial" panose="020B0604020202020204" pitchFamily="34" charset="0"/>
                <a:ea typeface="Calibri" panose="020F0502020204030204" pitchFamily="34" charset="0"/>
              </a:rPr>
              <a:t>A global search for aerosol-cloud interaction signals using Cloud Regimes</a:t>
            </a:r>
            <a:endParaRPr lang="en-US" altLang="en-US" sz="3800" dirty="0">
              <a:solidFill>
                <a:srgbClr val="FFFF00"/>
              </a:solidFill>
              <a:latin typeface="Arial" panose="020B0604020202020204" pitchFamily="34" charset="0"/>
            </a:endParaRPr>
          </a:p>
        </p:txBody>
      </p:sp>
      <p:sp>
        <p:nvSpPr>
          <p:cNvPr id="8" name="TextBox 7">
            <a:extLst>
              <a:ext uri="{FF2B5EF4-FFF2-40B4-BE49-F238E27FC236}">
                <a16:creationId xmlns:a16="http://schemas.microsoft.com/office/drawing/2014/main" id="{7E6AE572-5FC0-A344-9CD0-494C41A73DCF}"/>
              </a:ext>
            </a:extLst>
          </p:cNvPr>
          <p:cNvSpPr txBox="1"/>
          <p:nvPr/>
        </p:nvSpPr>
        <p:spPr>
          <a:xfrm>
            <a:off x="70155" y="4800600"/>
            <a:ext cx="3914020" cy="300082"/>
          </a:xfrm>
          <a:prstGeom prst="rect">
            <a:avLst/>
          </a:prstGeom>
          <a:noFill/>
        </p:spPr>
        <p:txBody>
          <a:bodyPr wrap="none" rtlCol="0">
            <a:spAutoFit/>
          </a:bodyPr>
          <a:lstStyle/>
          <a:p>
            <a:pPr defTabSz="685800"/>
            <a:r>
              <a:rPr lang="en-US" sz="1350" b="1" dirty="0">
                <a:solidFill>
                  <a:prstClr val="white"/>
                </a:solidFill>
                <a:latin typeface="Calibri" panose="020F0502020204030204"/>
              </a:rPr>
              <a:t>Acknowledgements: </a:t>
            </a:r>
            <a:r>
              <a:rPr lang="en-US" sz="1350" b="1" dirty="0" err="1">
                <a:solidFill>
                  <a:prstClr val="white"/>
                </a:solidFill>
                <a:latin typeface="Calibri" panose="020F0502020204030204"/>
              </a:rPr>
              <a:t>Nayeong</a:t>
            </a:r>
            <a:r>
              <a:rPr lang="en-US" sz="1350" b="1" dirty="0">
                <a:solidFill>
                  <a:prstClr val="white"/>
                </a:solidFill>
                <a:latin typeface="Calibri" panose="020F0502020204030204"/>
              </a:rPr>
              <a:t> Cho and </a:t>
            </a:r>
            <a:r>
              <a:rPr lang="en-US" sz="1350" b="1" dirty="0" err="1">
                <a:solidFill>
                  <a:prstClr val="white"/>
                </a:solidFill>
                <a:latin typeface="Calibri" panose="020F0502020204030204"/>
              </a:rPr>
              <a:t>Dongmin</a:t>
            </a:r>
            <a:r>
              <a:rPr lang="en-US" sz="1350" b="1" dirty="0">
                <a:solidFill>
                  <a:prstClr val="white"/>
                </a:solidFill>
                <a:latin typeface="Calibri" panose="020F0502020204030204"/>
              </a:rPr>
              <a:t> Lee</a:t>
            </a:r>
          </a:p>
        </p:txBody>
      </p:sp>
      <p:pic>
        <p:nvPicPr>
          <p:cNvPr id="9" name="Picture 7" descr="NASA Logo">
            <a:extLst>
              <a:ext uri="{FF2B5EF4-FFF2-40B4-BE49-F238E27FC236}">
                <a16:creationId xmlns:a16="http://schemas.microsoft.com/office/drawing/2014/main" id="{712AB01C-7342-E24E-84FB-429B0D8FA00D}"/>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a:fillRect/>
          </a:stretch>
        </p:blipFill>
        <p:spPr bwMode="auto">
          <a:xfrm>
            <a:off x="0" y="0"/>
            <a:ext cx="631925" cy="524959"/>
          </a:xfrm>
          <a:prstGeom prst="rect">
            <a:avLst/>
          </a:prstGeom>
          <a:noFill/>
          <a:ln w="9525">
            <a:noFill/>
            <a:miter lim="800000"/>
            <a:headEnd/>
            <a:tailEnd/>
          </a:ln>
        </p:spPr>
      </p:pic>
    </p:spTree>
    <p:extLst>
      <p:ext uri="{BB962C8B-B14F-4D97-AF65-F5344CB8AC3E}">
        <p14:creationId xmlns:p14="http://schemas.microsoft.com/office/powerpoint/2010/main" val="4197914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940EE-B010-9D47-BF2A-FBE781992763}"/>
              </a:ext>
            </a:extLst>
          </p:cNvPr>
          <p:cNvPicPr>
            <a:picLocks noChangeAspect="1"/>
          </p:cNvPicPr>
          <p:nvPr/>
        </p:nvPicPr>
        <p:blipFill>
          <a:blip r:embed="rId2"/>
          <a:stretch>
            <a:fillRect/>
          </a:stretch>
        </p:blipFill>
        <p:spPr>
          <a:xfrm>
            <a:off x="70935" y="742122"/>
            <a:ext cx="4696339" cy="3108960"/>
          </a:xfrm>
          <a:prstGeom prst="rect">
            <a:avLst/>
          </a:prstGeom>
        </p:spPr>
      </p:pic>
      <p:pic>
        <p:nvPicPr>
          <p:cNvPr id="8" name="Picture 7">
            <a:extLst>
              <a:ext uri="{FF2B5EF4-FFF2-40B4-BE49-F238E27FC236}">
                <a16:creationId xmlns:a16="http://schemas.microsoft.com/office/drawing/2014/main" id="{1B94E045-C06A-7B4E-B017-C2751551D899}"/>
              </a:ext>
            </a:extLst>
          </p:cNvPr>
          <p:cNvPicPr>
            <a:picLocks noChangeAspect="1"/>
          </p:cNvPicPr>
          <p:nvPr/>
        </p:nvPicPr>
        <p:blipFill rotWithShape="1">
          <a:blip r:embed="rId3"/>
          <a:srcRect r="9589"/>
          <a:stretch/>
        </p:blipFill>
        <p:spPr>
          <a:xfrm>
            <a:off x="4843820" y="742122"/>
            <a:ext cx="4229245" cy="3108960"/>
          </a:xfrm>
          <a:prstGeom prst="rect">
            <a:avLst/>
          </a:prstGeom>
        </p:spPr>
      </p:pic>
      <p:sp>
        <p:nvSpPr>
          <p:cNvPr id="6" name="Title 1">
            <a:extLst>
              <a:ext uri="{FF2B5EF4-FFF2-40B4-BE49-F238E27FC236}">
                <a16:creationId xmlns:a16="http://schemas.microsoft.com/office/drawing/2014/main" id="{B2824725-A739-474C-89A2-6B17E1BF07ED}"/>
              </a:ext>
            </a:extLst>
          </p:cNvPr>
          <p:cNvSpPr>
            <a:spLocks noGrp="1"/>
          </p:cNvSpPr>
          <p:nvPr/>
        </p:nvSpPr>
        <p:spPr>
          <a:xfrm>
            <a:off x="1608966" y="112903"/>
            <a:ext cx="6140855" cy="62357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solidFill>
                  <a:srgbClr val="5B9BD5"/>
                </a:solidFill>
                <a:latin typeface="Calibri" panose="020F0502020204030204" pitchFamily="34" charset="0"/>
                <a:cs typeface="Calibri" panose="020F0502020204030204" pitchFamily="34" charset="0"/>
              </a:rPr>
              <a:t>Sensitivity signs, MODIS and MERRA-2 AOD</a:t>
            </a:r>
          </a:p>
        </p:txBody>
      </p:sp>
      <p:sp>
        <p:nvSpPr>
          <p:cNvPr id="2" name="TextBox 1">
            <a:extLst>
              <a:ext uri="{FF2B5EF4-FFF2-40B4-BE49-F238E27FC236}">
                <a16:creationId xmlns:a16="http://schemas.microsoft.com/office/drawing/2014/main" id="{C7C6A551-CF02-0D4E-AA19-46A918E6D2B0}"/>
              </a:ext>
            </a:extLst>
          </p:cNvPr>
          <p:cNvSpPr txBox="1"/>
          <p:nvPr/>
        </p:nvSpPr>
        <p:spPr>
          <a:xfrm>
            <a:off x="197855" y="4117723"/>
            <a:ext cx="4208140" cy="646331"/>
          </a:xfrm>
          <a:prstGeom prst="rect">
            <a:avLst/>
          </a:prstGeom>
          <a:noFill/>
        </p:spPr>
        <p:txBody>
          <a:bodyPr wrap="none" rtlCol="0">
            <a:spAutoFit/>
          </a:bodyPr>
          <a:lstStyle/>
          <a:p>
            <a:r>
              <a:rPr lang="en-US" dirty="0">
                <a:solidFill>
                  <a:srgbClr val="C00000"/>
                </a:solidFill>
              </a:rPr>
              <a:t>Shades or red:</a:t>
            </a:r>
            <a:r>
              <a:rPr lang="en-US" dirty="0"/>
              <a:t> Consistent with invigoration</a:t>
            </a:r>
          </a:p>
          <a:p>
            <a:r>
              <a:rPr lang="en-US" dirty="0">
                <a:solidFill>
                  <a:srgbClr val="0070C0"/>
                </a:solidFill>
              </a:rPr>
              <a:t>Shades of blue:</a:t>
            </a:r>
            <a:r>
              <a:rPr lang="en-US" dirty="0"/>
              <a:t> Consistent with FIE/SIE</a:t>
            </a:r>
          </a:p>
        </p:txBody>
      </p:sp>
      <p:sp>
        <p:nvSpPr>
          <p:cNvPr id="7" name="TextBox 6">
            <a:extLst>
              <a:ext uri="{FF2B5EF4-FFF2-40B4-BE49-F238E27FC236}">
                <a16:creationId xmlns:a16="http://schemas.microsoft.com/office/drawing/2014/main" id="{AC295255-5D8B-694D-972D-CB382FB640AF}"/>
              </a:ext>
            </a:extLst>
          </p:cNvPr>
          <p:cNvSpPr txBox="1"/>
          <p:nvPr/>
        </p:nvSpPr>
        <p:spPr>
          <a:xfrm>
            <a:off x="4950178" y="4256222"/>
            <a:ext cx="3919919" cy="369332"/>
          </a:xfrm>
          <a:prstGeom prst="rect">
            <a:avLst/>
          </a:prstGeom>
          <a:solidFill>
            <a:schemeClr val="accent3">
              <a:lumMod val="40000"/>
              <a:lumOff val="60000"/>
            </a:schemeClr>
          </a:solidFill>
        </p:spPr>
        <p:txBody>
          <a:bodyPr wrap="none" rtlCol="0">
            <a:spAutoFit/>
          </a:bodyPr>
          <a:lstStyle/>
          <a:p>
            <a:r>
              <a:rPr lang="en-US" dirty="0"/>
              <a:t>Lighter shades indicate poorer sampling</a:t>
            </a:r>
          </a:p>
        </p:txBody>
      </p:sp>
    </p:spTree>
    <p:extLst>
      <p:ext uri="{BB962C8B-B14F-4D97-AF65-F5344CB8AC3E}">
        <p14:creationId xmlns:p14="http://schemas.microsoft.com/office/powerpoint/2010/main" val="218740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15AE9C-54CF-2A4D-80BA-C87E457160B9}"/>
              </a:ext>
            </a:extLst>
          </p:cNvPr>
          <p:cNvPicPr>
            <a:picLocks noChangeAspect="1"/>
          </p:cNvPicPr>
          <p:nvPr/>
        </p:nvPicPr>
        <p:blipFill>
          <a:blip r:embed="rId2"/>
          <a:stretch>
            <a:fillRect/>
          </a:stretch>
        </p:blipFill>
        <p:spPr>
          <a:xfrm>
            <a:off x="111818" y="212356"/>
            <a:ext cx="4113833" cy="2743200"/>
          </a:xfrm>
          <a:prstGeom prst="rect">
            <a:avLst/>
          </a:prstGeom>
        </p:spPr>
      </p:pic>
      <p:sp>
        <p:nvSpPr>
          <p:cNvPr id="12" name="TextBox 11">
            <a:extLst>
              <a:ext uri="{FF2B5EF4-FFF2-40B4-BE49-F238E27FC236}">
                <a16:creationId xmlns:a16="http://schemas.microsoft.com/office/drawing/2014/main" id="{92EA6E90-BF9C-6049-BDFD-F92341AEA302}"/>
              </a:ext>
            </a:extLst>
          </p:cNvPr>
          <p:cNvSpPr txBox="1"/>
          <p:nvPr/>
        </p:nvSpPr>
        <p:spPr>
          <a:xfrm>
            <a:off x="4730738" y="323524"/>
            <a:ext cx="4350441" cy="646331"/>
          </a:xfrm>
          <a:prstGeom prst="rect">
            <a:avLst/>
          </a:prstGeom>
          <a:noFill/>
        </p:spPr>
        <p:txBody>
          <a:bodyPr wrap="square" rtlCol="0">
            <a:spAutoFit/>
          </a:bodyPr>
          <a:lstStyle/>
          <a:p>
            <a:r>
              <a:rPr lang="en-US" sz="3600" b="1" dirty="0">
                <a:solidFill>
                  <a:srgbClr val="0070C0"/>
                </a:solidFill>
              </a:rPr>
              <a:t>Invigoration (Ice CRs)</a:t>
            </a:r>
          </a:p>
        </p:txBody>
      </p:sp>
      <p:pic>
        <p:nvPicPr>
          <p:cNvPr id="13" name="Picture 12">
            <a:extLst>
              <a:ext uri="{FF2B5EF4-FFF2-40B4-BE49-F238E27FC236}">
                <a16:creationId xmlns:a16="http://schemas.microsoft.com/office/drawing/2014/main" id="{882AD28C-D980-1C40-AE9F-059D8B5ACDF3}"/>
              </a:ext>
            </a:extLst>
          </p:cNvPr>
          <p:cNvPicPr>
            <a:picLocks noChangeAspect="1"/>
          </p:cNvPicPr>
          <p:nvPr/>
        </p:nvPicPr>
        <p:blipFill>
          <a:blip r:embed="rId3"/>
          <a:stretch>
            <a:fillRect/>
          </a:stretch>
        </p:blipFill>
        <p:spPr>
          <a:xfrm>
            <a:off x="4516098" y="1941687"/>
            <a:ext cx="2205222" cy="630063"/>
          </a:xfrm>
          <a:prstGeom prst="rect">
            <a:avLst/>
          </a:prstGeom>
        </p:spPr>
      </p:pic>
      <p:sp>
        <p:nvSpPr>
          <p:cNvPr id="32" name="TextBox 31">
            <a:extLst>
              <a:ext uri="{FF2B5EF4-FFF2-40B4-BE49-F238E27FC236}">
                <a16:creationId xmlns:a16="http://schemas.microsoft.com/office/drawing/2014/main" id="{0CD9891B-BA2C-AA40-AD5E-15F5EDBDD69F}"/>
              </a:ext>
            </a:extLst>
          </p:cNvPr>
          <p:cNvSpPr txBox="1"/>
          <p:nvPr/>
        </p:nvSpPr>
        <p:spPr>
          <a:xfrm>
            <a:off x="375430" y="2629029"/>
            <a:ext cx="3850221" cy="323165"/>
          </a:xfrm>
          <a:prstGeom prst="rect">
            <a:avLst/>
          </a:prstGeom>
          <a:noFill/>
        </p:spPr>
        <p:txBody>
          <a:bodyPr wrap="square" rtlCol="0">
            <a:spAutoFit/>
          </a:bodyPr>
          <a:lstStyle/>
          <a:p>
            <a:r>
              <a:rPr lang="en-US" sz="1500" dirty="0"/>
              <a:t>S</a:t>
            </a:r>
            <a:r>
              <a:rPr lang="en-US" sz="1500" baseline="-25000" dirty="0"/>
              <a:t>PR</a:t>
            </a:r>
            <a:r>
              <a:rPr lang="en-US" sz="1500" dirty="0"/>
              <a:t> &gt; 0 &amp; S</a:t>
            </a:r>
            <a:r>
              <a:rPr lang="en-US" sz="1500" baseline="-25000" dirty="0"/>
              <a:t>CF</a:t>
            </a:r>
            <a:r>
              <a:rPr lang="en-US" sz="1500" dirty="0"/>
              <a:t> &gt; 0 &amp; S</a:t>
            </a:r>
            <a:r>
              <a:rPr lang="en-US" sz="1500" baseline="-25000" dirty="0"/>
              <a:t>CTH</a:t>
            </a:r>
            <a:r>
              <a:rPr lang="en-US" sz="1500" dirty="0"/>
              <a:t>&gt; 0 &amp; S</a:t>
            </a:r>
            <a:r>
              <a:rPr lang="en-US" sz="1500" baseline="-25000" dirty="0"/>
              <a:t>COT</a:t>
            </a:r>
            <a:r>
              <a:rPr lang="en-US" sz="1500" dirty="0"/>
              <a:t> &gt; 0 &amp; S</a:t>
            </a:r>
            <a:r>
              <a:rPr lang="en-US" sz="1500" baseline="-25000" dirty="0"/>
              <a:t>CRE</a:t>
            </a:r>
            <a:r>
              <a:rPr lang="en-US" sz="1500" dirty="0"/>
              <a:t> &gt; 0</a:t>
            </a:r>
          </a:p>
        </p:txBody>
      </p:sp>
      <p:pic>
        <p:nvPicPr>
          <p:cNvPr id="17" name="Picture 16">
            <a:extLst>
              <a:ext uri="{FF2B5EF4-FFF2-40B4-BE49-F238E27FC236}">
                <a16:creationId xmlns:a16="http://schemas.microsoft.com/office/drawing/2014/main" id="{E169D9E9-3D46-F24E-9B00-6DC39273F978}"/>
              </a:ext>
            </a:extLst>
          </p:cNvPr>
          <p:cNvPicPr>
            <a:picLocks noChangeAspect="1"/>
          </p:cNvPicPr>
          <p:nvPr/>
        </p:nvPicPr>
        <p:blipFill>
          <a:blip r:embed="rId4"/>
          <a:stretch>
            <a:fillRect/>
          </a:stretch>
        </p:blipFill>
        <p:spPr>
          <a:xfrm>
            <a:off x="4417124" y="2571750"/>
            <a:ext cx="4113832" cy="2743200"/>
          </a:xfrm>
          <a:prstGeom prst="rect">
            <a:avLst/>
          </a:prstGeom>
        </p:spPr>
      </p:pic>
      <p:sp>
        <p:nvSpPr>
          <p:cNvPr id="19" name="TextBox 18">
            <a:extLst>
              <a:ext uri="{FF2B5EF4-FFF2-40B4-BE49-F238E27FC236}">
                <a16:creationId xmlns:a16="http://schemas.microsoft.com/office/drawing/2014/main" id="{AB8FD027-15C8-ED43-8D53-A361568F5063}"/>
              </a:ext>
            </a:extLst>
          </p:cNvPr>
          <p:cNvSpPr txBox="1"/>
          <p:nvPr/>
        </p:nvSpPr>
        <p:spPr>
          <a:xfrm>
            <a:off x="5005615" y="4820335"/>
            <a:ext cx="3077229" cy="323165"/>
          </a:xfrm>
          <a:prstGeom prst="rect">
            <a:avLst/>
          </a:prstGeom>
          <a:noFill/>
        </p:spPr>
        <p:txBody>
          <a:bodyPr wrap="square" rtlCol="0">
            <a:spAutoFit/>
          </a:bodyPr>
          <a:lstStyle/>
          <a:p>
            <a:r>
              <a:rPr lang="en-US" sz="1500" dirty="0"/>
              <a:t>S</a:t>
            </a:r>
            <a:r>
              <a:rPr lang="en-US" sz="1500" baseline="-25000" dirty="0"/>
              <a:t>CF</a:t>
            </a:r>
            <a:r>
              <a:rPr lang="en-US" sz="1500" dirty="0"/>
              <a:t> &gt; 0 &amp; S</a:t>
            </a:r>
            <a:r>
              <a:rPr lang="en-US" sz="1500" baseline="-25000" dirty="0"/>
              <a:t>CTH</a:t>
            </a:r>
            <a:r>
              <a:rPr lang="en-US" sz="1500" dirty="0"/>
              <a:t>&gt; 0 &amp; S</a:t>
            </a:r>
            <a:r>
              <a:rPr lang="en-US" sz="1500" baseline="-25000" dirty="0"/>
              <a:t>COT</a:t>
            </a:r>
            <a:r>
              <a:rPr lang="en-US" sz="1500" dirty="0"/>
              <a:t> &gt; 0 &amp; S</a:t>
            </a:r>
            <a:r>
              <a:rPr lang="en-US" sz="1500" baseline="-25000" dirty="0"/>
              <a:t>CRE</a:t>
            </a:r>
            <a:r>
              <a:rPr lang="en-US" sz="1500" dirty="0"/>
              <a:t> &gt; 0</a:t>
            </a:r>
          </a:p>
        </p:txBody>
      </p:sp>
    </p:spTree>
    <p:extLst>
      <p:ext uri="{BB962C8B-B14F-4D97-AF65-F5344CB8AC3E}">
        <p14:creationId xmlns:p14="http://schemas.microsoft.com/office/powerpoint/2010/main" val="400313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135FC1-629F-1949-BF89-A0356FA55136}"/>
              </a:ext>
            </a:extLst>
          </p:cNvPr>
          <p:cNvPicPr>
            <a:picLocks noChangeAspect="1"/>
          </p:cNvPicPr>
          <p:nvPr/>
        </p:nvPicPr>
        <p:blipFill>
          <a:blip r:embed="rId2"/>
          <a:stretch>
            <a:fillRect/>
          </a:stretch>
        </p:blipFill>
        <p:spPr>
          <a:xfrm>
            <a:off x="5030167" y="2479729"/>
            <a:ext cx="4113833" cy="2743200"/>
          </a:xfrm>
          <a:prstGeom prst="rect">
            <a:avLst/>
          </a:prstGeom>
        </p:spPr>
      </p:pic>
      <p:pic>
        <p:nvPicPr>
          <p:cNvPr id="9" name="Picture 8">
            <a:extLst>
              <a:ext uri="{FF2B5EF4-FFF2-40B4-BE49-F238E27FC236}">
                <a16:creationId xmlns:a16="http://schemas.microsoft.com/office/drawing/2014/main" id="{CF224A95-B3C0-984B-9C22-D9D52AD32943}"/>
              </a:ext>
            </a:extLst>
          </p:cNvPr>
          <p:cNvPicPr>
            <a:picLocks noChangeAspect="1"/>
          </p:cNvPicPr>
          <p:nvPr/>
        </p:nvPicPr>
        <p:blipFill>
          <a:blip r:embed="rId3"/>
          <a:stretch>
            <a:fillRect/>
          </a:stretch>
        </p:blipFill>
        <p:spPr>
          <a:xfrm>
            <a:off x="660531" y="2479729"/>
            <a:ext cx="4113833" cy="2743200"/>
          </a:xfrm>
          <a:prstGeom prst="rect">
            <a:avLst/>
          </a:prstGeom>
        </p:spPr>
      </p:pic>
      <p:pic>
        <p:nvPicPr>
          <p:cNvPr id="10" name="Picture 9">
            <a:extLst>
              <a:ext uri="{FF2B5EF4-FFF2-40B4-BE49-F238E27FC236}">
                <a16:creationId xmlns:a16="http://schemas.microsoft.com/office/drawing/2014/main" id="{9749AACB-525A-8840-B611-D9EB72FD3324}"/>
              </a:ext>
            </a:extLst>
          </p:cNvPr>
          <p:cNvPicPr>
            <a:picLocks noChangeAspect="1"/>
          </p:cNvPicPr>
          <p:nvPr/>
        </p:nvPicPr>
        <p:blipFill>
          <a:blip r:embed="rId4"/>
          <a:stretch>
            <a:fillRect/>
          </a:stretch>
        </p:blipFill>
        <p:spPr>
          <a:xfrm>
            <a:off x="2515083" y="-35571"/>
            <a:ext cx="4113833" cy="2743200"/>
          </a:xfrm>
          <a:prstGeom prst="rect">
            <a:avLst/>
          </a:prstGeom>
        </p:spPr>
      </p:pic>
      <p:pic>
        <p:nvPicPr>
          <p:cNvPr id="13" name="Picture 12">
            <a:extLst>
              <a:ext uri="{FF2B5EF4-FFF2-40B4-BE49-F238E27FC236}">
                <a16:creationId xmlns:a16="http://schemas.microsoft.com/office/drawing/2014/main" id="{882AD28C-D980-1C40-AE9F-059D8B5ACDF3}"/>
              </a:ext>
            </a:extLst>
          </p:cNvPr>
          <p:cNvPicPr>
            <a:picLocks noChangeAspect="1"/>
          </p:cNvPicPr>
          <p:nvPr/>
        </p:nvPicPr>
        <p:blipFill>
          <a:blip r:embed="rId5"/>
          <a:stretch>
            <a:fillRect/>
          </a:stretch>
        </p:blipFill>
        <p:spPr>
          <a:xfrm>
            <a:off x="6938778" y="1145153"/>
            <a:ext cx="2205222" cy="630063"/>
          </a:xfrm>
          <a:prstGeom prst="rect">
            <a:avLst/>
          </a:prstGeom>
        </p:spPr>
      </p:pic>
      <p:sp>
        <p:nvSpPr>
          <p:cNvPr id="14" name="TextBox 13">
            <a:extLst>
              <a:ext uri="{FF2B5EF4-FFF2-40B4-BE49-F238E27FC236}">
                <a16:creationId xmlns:a16="http://schemas.microsoft.com/office/drawing/2014/main" id="{946BB371-76EC-CA47-A067-976FFB709C12}"/>
              </a:ext>
            </a:extLst>
          </p:cNvPr>
          <p:cNvSpPr txBox="1"/>
          <p:nvPr/>
        </p:nvSpPr>
        <p:spPr>
          <a:xfrm>
            <a:off x="2276320" y="154797"/>
            <a:ext cx="684055" cy="461665"/>
          </a:xfrm>
          <a:prstGeom prst="rect">
            <a:avLst/>
          </a:prstGeom>
          <a:noFill/>
        </p:spPr>
        <p:txBody>
          <a:bodyPr wrap="square" rtlCol="0">
            <a:spAutoFit/>
          </a:bodyPr>
          <a:lstStyle/>
          <a:p>
            <a:r>
              <a:rPr lang="en-US" sz="2400" b="1" dirty="0">
                <a:solidFill>
                  <a:srgbClr val="0070C0"/>
                </a:solidFill>
              </a:rPr>
              <a:t>FIE</a:t>
            </a:r>
          </a:p>
        </p:txBody>
      </p:sp>
      <p:sp>
        <p:nvSpPr>
          <p:cNvPr id="15" name="TextBox 14">
            <a:extLst>
              <a:ext uri="{FF2B5EF4-FFF2-40B4-BE49-F238E27FC236}">
                <a16:creationId xmlns:a16="http://schemas.microsoft.com/office/drawing/2014/main" id="{5F9084C2-AFBE-8443-84CB-6B995CBD9EDC}"/>
              </a:ext>
            </a:extLst>
          </p:cNvPr>
          <p:cNvSpPr txBox="1"/>
          <p:nvPr/>
        </p:nvSpPr>
        <p:spPr>
          <a:xfrm>
            <a:off x="868546" y="2485010"/>
            <a:ext cx="731742" cy="461665"/>
          </a:xfrm>
          <a:prstGeom prst="rect">
            <a:avLst/>
          </a:prstGeom>
          <a:noFill/>
        </p:spPr>
        <p:txBody>
          <a:bodyPr wrap="square" rtlCol="0">
            <a:spAutoFit/>
          </a:bodyPr>
          <a:lstStyle/>
          <a:p>
            <a:r>
              <a:rPr lang="en-US" sz="2400" b="1" dirty="0">
                <a:solidFill>
                  <a:srgbClr val="0070C0"/>
                </a:solidFill>
              </a:rPr>
              <a:t>SIE</a:t>
            </a:r>
          </a:p>
        </p:txBody>
      </p:sp>
      <p:sp>
        <p:nvSpPr>
          <p:cNvPr id="16" name="TextBox 15">
            <a:extLst>
              <a:ext uri="{FF2B5EF4-FFF2-40B4-BE49-F238E27FC236}">
                <a16:creationId xmlns:a16="http://schemas.microsoft.com/office/drawing/2014/main" id="{3809E8C4-C39C-5C47-AADE-C38156A500E6}"/>
              </a:ext>
            </a:extLst>
          </p:cNvPr>
          <p:cNvSpPr txBox="1"/>
          <p:nvPr/>
        </p:nvSpPr>
        <p:spPr>
          <a:xfrm>
            <a:off x="6279685" y="2179094"/>
            <a:ext cx="2735714" cy="461665"/>
          </a:xfrm>
          <a:prstGeom prst="rect">
            <a:avLst/>
          </a:prstGeom>
          <a:noFill/>
        </p:spPr>
        <p:txBody>
          <a:bodyPr wrap="square" rtlCol="0">
            <a:spAutoFit/>
          </a:bodyPr>
          <a:lstStyle/>
          <a:p>
            <a:r>
              <a:rPr lang="en-US" sz="2400" b="1" dirty="0">
                <a:solidFill>
                  <a:srgbClr val="0070C0"/>
                </a:solidFill>
              </a:rPr>
              <a:t>SIE, no precipitation</a:t>
            </a:r>
          </a:p>
        </p:txBody>
      </p:sp>
      <p:sp>
        <p:nvSpPr>
          <p:cNvPr id="27" name="TextBox 26">
            <a:extLst>
              <a:ext uri="{FF2B5EF4-FFF2-40B4-BE49-F238E27FC236}">
                <a16:creationId xmlns:a16="http://schemas.microsoft.com/office/drawing/2014/main" id="{0B4BAF7D-AC77-0040-85C3-9C1562080ADB}"/>
              </a:ext>
            </a:extLst>
          </p:cNvPr>
          <p:cNvSpPr txBox="1"/>
          <p:nvPr/>
        </p:nvSpPr>
        <p:spPr>
          <a:xfrm>
            <a:off x="3516812" y="2193554"/>
            <a:ext cx="2762873" cy="323165"/>
          </a:xfrm>
          <a:prstGeom prst="rect">
            <a:avLst/>
          </a:prstGeom>
          <a:noFill/>
        </p:spPr>
        <p:txBody>
          <a:bodyPr wrap="square" rtlCol="0">
            <a:spAutoFit/>
          </a:bodyPr>
          <a:lstStyle/>
          <a:p>
            <a:r>
              <a:rPr lang="en-US" sz="1500" dirty="0"/>
              <a:t>S</a:t>
            </a:r>
            <a:r>
              <a:rPr lang="en-US" sz="1500" baseline="-25000" dirty="0"/>
              <a:t>CER</a:t>
            </a:r>
            <a:r>
              <a:rPr lang="en-US" sz="1500" dirty="0"/>
              <a:t> &lt; 0 &amp; S</a:t>
            </a:r>
            <a:r>
              <a:rPr lang="en-US" sz="1500" baseline="-25000" dirty="0"/>
              <a:t>COT</a:t>
            </a:r>
            <a:r>
              <a:rPr lang="en-US" sz="1500" dirty="0"/>
              <a:t> &gt; 0 &amp; S</a:t>
            </a:r>
            <a:r>
              <a:rPr lang="en-US" sz="1500" baseline="-25000" dirty="0"/>
              <a:t>CRE</a:t>
            </a:r>
            <a:r>
              <a:rPr lang="en-US" sz="1200" baseline="-25000" dirty="0"/>
              <a:t>SW</a:t>
            </a:r>
            <a:r>
              <a:rPr lang="en-US" sz="1500" dirty="0"/>
              <a:t> &gt; 0</a:t>
            </a:r>
          </a:p>
        </p:txBody>
      </p:sp>
      <p:sp>
        <p:nvSpPr>
          <p:cNvPr id="33" name="TextBox 32">
            <a:extLst>
              <a:ext uri="{FF2B5EF4-FFF2-40B4-BE49-F238E27FC236}">
                <a16:creationId xmlns:a16="http://schemas.microsoft.com/office/drawing/2014/main" id="{6A25751D-74C1-3245-867B-058A921A58E9}"/>
              </a:ext>
            </a:extLst>
          </p:cNvPr>
          <p:cNvSpPr txBox="1"/>
          <p:nvPr/>
        </p:nvSpPr>
        <p:spPr>
          <a:xfrm>
            <a:off x="1234417" y="4745719"/>
            <a:ext cx="3422438" cy="323165"/>
          </a:xfrm>
          <a:prstGeom prst="rect">
            <a:avLst/>
          </a:prstGeom>
          <a:noFill/>
        </p:spPr>
        <p:txBody>
          <a:bodyPr wrap="square" rtlCol="0">
            <a:spAutoFit/>
          </a:bodyPr>
          <a:lstStyle/>
          <a:p>
            <a:r>
              <a:rPr lang="en-US" sz="1500" dirty="0"/>
              <a:t>S</a:t>
            </a:r>
            <a:r>
              <a:rPr lang="en-US" sz="1500" baseline="-25000" dirty="0"/>
              <a:t>PR</a:t>
            </a:r>
            <a:r>
              <a:rPr lang="en-US" sz="1500" dirty="0"/>
              <a:t> &lt; 0 &amp; S</a:t>
            </a:r>
            <a:r>
              <a:rPr lang="en-US" sz="1500" baseline="-25000" dirty="0"/>
              <a:t>CF</a:t>
            </a:r>
            <a:r>
              <a:rPr lang="en-US" sz="1500" dirty="0"/>
              <a:t> &gt; 0 &amp; S</a:t>
            </a:r>
            <a:r>
              <a:rPr lang="en-US" sz="1500" baseline="-25000" dirty="0"/>
              <a:t>COT</a:t>
            </a:r>
            <a:r>
              <a:rPr lang="en-US" sz="1500" dirty="0"/>
              <a:t> &gt; 0 &amp; S</a:t>
            </a:r>
            <a:r>
              <a:rPr lang="en-US" sz="1500" baseline="-25000" dirty="0"/>
              <a:t>CRE</a:t>
            </a:r>
            <a:r>
              <a:rPr lang="en-US" sz="1500" dirty="0"/>
              <a:t> &gt; 0</a:t>
            </a:r>
          </a:p>
        </p:txBody>
      </p:sp>
      <p:sp>
        <p:nvSpPr>
          <p:cNvPr id="34" name="TextBox 33">
            <a:extLst>
              <a:ext uri="{FF2B5EF4-FFF2-40B4-BE49-F238E27FC236}">
                <a16:creationId xmlns:a16="http://schemas.microsoft.com/office/drawing/2014/main" id="{D3615AD5-A74B-554B-BFEE-9045C51E6763}"/>
              </a:ext>
            </a:extLst>
          </p:cNvPr>
          <p:cNvSpPr txBox="1"/>
          <p:nvPr/>
        </p:nvSpPr>
        <p:spPr>
          <a:xfrm>
            <a:off x="6199839" y="4760711"/>
            <a:ext cx="2470028" cy="323165"/>
          </a:xfrm>
          <a:prstGeom prst="rect">
            <a:avLst/>
          </a:prstGeom>
          <a:noFill/>
        </p:spPr>
        <p:txBody>
          <a:bodyPr wrap="square" rtlCol="0">
            <a:spAutoFit/>
          </a:bodyPr>
          <a:lstStyle/>
          <a:p>
            <a:r>
              <a:rPr lang="en-US" sz="1500" dirty="0"/>
              <a:t>S</a:t>
            </a:r>
            <a:r>
              <a:rPr lang="en-US" sz="1500" baseline="-25000" dirty="0"/>
              <a:t>CF</a:t>
            </a:r>
            <a:r>
              <a:rPr lang="en-US" sz="1500" dirty="0"/>
              <a:t> &gt; 0 &amp; S</a:t>
            </a:r>
            <a:r>
              <a:rPr lang="en-US" sz="1500" baseline="-25000" dirty="0"/>
              <a:t>COT</a:t>
            </a:r>
            <a:r>
              <a:rPr lang="en-US" sz="1500" dirty="0"/>
              <a:t> &gt; 0 &amp; S</a:t>
            </a:r>
            <a:r>
              <a:rPr lang="en-US" sz="1500" baseline="-25000" dirty="0"/>
              <a:t>CRE</a:t>
            </a:r>
            <a:r>
              <a:rPr lang="en-US" sz="1500" dirty="0"/>
              <a:t> &gt; 0</a:t>
            </a:r>
          </a:p>
        </p:txBody>
      </p:sp>
      <p:sp>
        <p:nvSpPr>
          <p:cNvPr id="2" name="Rectangle 1">
            <a:extLst>
              <a:ext uri="{FF2B5EF4-FFF2-40B4-BE49-F238E27FC236}">
                <a16:creationId xmlns:a16="http://schemas.microsoft.com/office/drawing/2014/main" id="{442CF08F-AF49-BF4D-B970-DD20A9A49EBB}"/>
              </a:ext>
            </a:extLst>
          </p:cNvPr>
          <p:cNvSpPr/>
          <p:nvPr/>
        </p:nvSpPr>
        <p:spPr>
          <a:xfrm>
            <a:off x="6706364" y="126280"/>
            <a:ext cx="2145139" cy="646331"/>
          </a:xfrm>
          <a:prstGeom prst="rect">
            <a:avLst/>
          </a:prstGeom>
        </p:spPr>
        <p:txBody>
          <a:bodyPr wrap="none">
            <a:spAutoFit/>
          </a:bodyPr>
          <a:lstStyle/>
          <a:p>
            <a:r>
              <a:rPr lang="en-US" sz="3600" b="1" dirty="0">
                <a:solidFill>
                  <a:srgbClr val="0070C0"/>
                </a:solidFill>
              </a:rPr>
              <a:t>Liquid CRs</a:t>
            </a:r>
            <a:endParaRPr lang="en-US" sz="3600" dirty="0"/>
          </a:p>
        </p:txBody>
      </p:sp>
    </p:spTree>
    <p:extLst>
      <p:ext uri="{BB962C8B-B14F-4D97-AF65-F5344CB8AC3E}">
        <p14:creationId xmlns:p14="http://schemas.microsoft.com/office/powerpoint/2010/main" val="2303649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ic_shiptracks_lrg.jp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2297049" y="37285"/>
            <a:ext cx="4549902" cy="584775"/>
          </a:xfrm>
          <a:prstGeom prst="rect">
            <a:avLst/>
          </a:prstGeom>
          <a:noFill/>
        </p:spPr>
        <p:txBody>
          <a:bodyPr wrap="square" rtlCol="0">
            <a:spAutoFit/>
          </a:bodyPr>
          <a:lstStyle/>
          <a:p>
            <a:pPr algn="ctr"/>
            <a:r>
              <a:rPr lang="en-US" sz="3200" b="1" dirty="0">
                <a:solidFill>
                  <a:schemeClr val="accent1"/>
                </a:solidFill>
              </a:rPr>
              <a:t>Take-home messages</a:t>
            </a:r>
          </a:p>
        </p:txBody>
      </p:sp>
      <p:sp>
        <p:nvSpPr>
          <p:cNvPr id="8" name="TextBox 7"/>
          <p:cNvSpPr txBox="1"/>
          <p:nvPr/>
        </p:nvSpPr>
        <p:spPr>
          <a:xfrm>
            <a:off x="52516" y="549907"/>
            <a:ext cx="9038967" cy="4483279"/>
          </a:xfrm>
          <a:prstGeom prst="rect">
            <a:avLst/>
          </a:prstGeom>
          <a:noFill/>
        </p:spPr>
        <p:txBody>
          <a:bodyPr wrap="square" rtlCol="0">
            <a:spAutoFit/>
          </a:bodyPr>
          <a:lstStyle/>
          <a:p>
            <a:pPr marL="214313" indent="-214313">
              <a:spcAft>
                <a:spcPts val="1050"/>
              </a:spcAft>
              <a:buFont typeface="Arial"/>
              <a:buChar char="•"/>
            </a:pPr>
            <a:r>
              <a:rPr lang="en-US" sz="2000" dirty="0">
                <a:sym typeface="Wingdings"/>
              </a:rPr>
              <a:t>A Regime-based approach is promising for </a:t>
            </a:r>
            <a:r>
              <a:rPr lang="en-US" sz="2000" i="1" dirty="0">
                <a:sym typeface="Wingdings"/>
              </a:rPr>
              <a:t>diagnosis</a:t>
            </a:r>
            <a:r>
              <a:rPr lang="en-US" sz="2000" dirty="0">
                <a:sym typeface="Wingdings"/>
              </a:rPr>
              <a:t> of aerosol-cloud-precipitation interactions at global scales</a:t>
            </a:r>
          </a:p>
          <a:p>
            <a:pPr marL="214313" indent="-214313">
              <a:spcAft>
                <a:spcPts val="1050"/>
              </a:spcAft>
              <a:buFont typeface="Arial"/>
              <a:buChar char="•"/>
            </a:pPr>
            <a:r>
              <a:rPr lang="en-US" sz="2000" dirty="0">
                <a:sym typeface="Wingdings"/>
              </a:rPr>
              <a:t>This type of global analysis (most extensive ever?) will </a:t>
            </a:r>
            <a:r>
              <a:rPr lang="en-US" sz="2000" i="1" dirty="0">
                <a:sym typeface="Wingdings"/>
              </a:rPr>
              <a:t>not</a:t>
            </a:r>
            <a:r>
              <a:rPr lang="en-US" sz="2000" dirty="0">
                <a:sym typeface="Wingdings"/>
              </a:rPr>
              <a:t> capture nuances and full range of interactions, but will give a robust overall picture</a:t>
            </a:r>
          </a:p>
          <a:p>
            <a:pPr marL="214313" indent="-214313">
              <a:spcAft>
                <a:spcPts val="1050"/>
              </a:spcAft>
              <a:buFont typeface="Arial"/>
              <a:buChar char="•"/>
            </a:pPr>
            <a:r>
              <a:rPr lang="en-US" sz="2000" dirty="0">
                <a:sym typeface="Wingdings"/>
              </a:rPr>
              <a:t>Morning aerosol vs afternoon cloud is possible with Terra-Aqua and MERRA2</a:t>
            </a:r>
          </a:p>
          <a:p>
            <a:pPr marL="671513" lvl="1" indent="-214313">
              <a:spcAft>
                <a:spcPts val="1050"/>
              </a:spcAft>
              <a:buFont typeface="Arial"/>
              <a:buChar char="•"/>
            </a:pPr>
            <a:r>
              <a:rPr lang="en-US" dirty="0"/>
              <a:t>Aerosol sampling limitations due to cloud presence can be overcome with MERRA2</a:t>
            </a:r>
          </a:p>
          <a:p>
            <a:pPr marL="671513" lvl="1" indent="-214313">
              <a:spcAft>
                <a:spcPts val="1050"/>
              </a:spcAft>
              <a:buFont typeface="Arial"/>
              <a:buChar char="•"/>
            </a:pPr>
            <a:r>
              <a:rPr lang="en-US" dirty="0"/>
              <a:t>MERRA2 can also assist with incorporating meteorological influences</a:t>
            </a:r>
          </a:p>
          <a:p>
            <a:pPr marL="671513" lvl="1" indent="-214313">
              <a:spcAft>
                <a:spcPts val="1050"/>
              </a:spcAft>
              <a:buFont typeface="Arial"/>
              <a:buChar char="•"/>
            </a:pPr>
            <a:r>
              <a:rPr lang="en-US" dirty="0"/>
              <a:t>MODIS-MERRA2 result comparison perhaps can tell us about result robustness</a:t>
            </a:r>
          </a:p>
          <a:p>
            <a:pPr marL="214313" indent="-214313">
              <a:spcAft>
                <a:spcPts val="1050"/>
              </a:spcAft>
              <a:buFont typeface="Arial"/>
              <a:buChar char="•"/>
            </a:pPr>
            <a:r>
              <a:rPr lang="en-US" sz="2000" dirty="0"/>
              <a:t>Most results consistent with paradigms, especially for liquid CRs</a:t>
            </a:r>
          </a:p>
          <a:p>
            <a:pPr marL="671513" lvl="1" indent="-214313">
              <a:spcAft>
                <a:spcPts val="1050"/>
              </a:spcAft>
              <a:buFont typeface="Arial"/>
              <a:buChar char="•"/>
            </a:pPr>
            <a:r>
              <a:rPr lang="en-US" dirty="0"/>
              <a:t>Precipitation is the most noisy and inconclusive</a:t>
            </a:r>
          </a:p>
          <a:p>
            <a:pPr marL="214313" indent="-214313">
              <a:spcAft>
                <a:spcPts val="1050"/>
              </a:spcAft>
              <a:buFont typeface="Arial"/>
              <a:buChar char="•"/>
            </a:pPr>
            <a:r>
              <a:rPr lang="en-US" sz="2000" dirty="0"/>
              <a:t>See </a:t>
            </a:r>
            <a:r>
              <a:rPr lang="en-US" sz="2000" dirty="0" err="1"/>
              <a:t>Oreopoulos</a:t>
            </a:r>
            <a:r>
              <a:rPr lang="en-US" sz="2000" dirty="0"/>
              <a:t> et al. JGR (2017) as a starting point; new paper in preparation. </a:t>
            </a:r>
          </a:p>
        </p:txBody>
      </p:sp>
    </p:spTree>
    <p:extLst>
      <p:ext uri="{BB962C8B-B14F-4D97-AF65-F5344CB8AC3E}">
        <p14:creationId xmlns:p14="http://schemas.microsoft.com/office/powerpoint/2010/main" val="89688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ic_shiptracks_lrg.jp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3072631" y="1961176"/>
            <a:ext cx="3601016" cy="923330"/>
          </a:xfrm>
          <a:prstGeom prst="rect">
            <a:avLst/>
          </a:prstGeom>
          <a:noFill/>
        </p:spPr>
        <p:txBody>
          <a:bodyPr wrap="square" rtlCol="0">
            <a:spAutoFit/>
          </a:bodyPr>
          <a:lstStyle/>
          <a:p>
            <a:r>
              <a:rPr lang="en-US" sz="5400" b="1" dirty="0">
                <a:solidFill>
                  <a:schemeClr val="accent1"/>
                </a:solidFill>
              </a:rPr>
              <a:t>Questions?</a:t>
            </a:r>
          </a:p>
        </p:txBody>
      </p:sp>
    </p:spTree>
    <p:extLst>
      <p:ext uri="{BB962C8B-B14F-4D97-AF65-F5344CB8AC3E}">
        <p14:creationId xmlns:p14="http://schemas.microsoft.com/office/powerpoint/2010/main" val="468833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ic_shiptracks_lrg.jp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2304004" y="2110085"/>
            <a:ext cx="5687057" cy="923330"/>
          </a:xfrm>
          <a:prstGeom prst="rect">
            <a:avLst/>
          </a:prstGeom>
          <a:noFill/>
        </p:spPr>
        <p:txBody>
          <a:bodyPr wrap="square" rtlCol="0">
            <a:spAutoFit/>
          </a:bodyPr>
          <a:lstStyle/>
          <a:p>
            <a:r>
              <a:rPr lang="en-US" sz="5400" b="1" dirty="0">
                <a:solidFill>
                  <a:schemeClr val="accent1"/>
                </a:solidFill>
              </a:rPr>
              <a:t>Additional Slides</a:t>
            </a:r>
          </a:p>
        </p:txBody>
      </p:sp>
    </p:spTree>
    <p:extLst>
      <p:ext uri="{BB962C8B-B14F-4D97-AF65-F5344CB8AC3E}">
        <p14:creationId xmlns:p14="http://schemas.microsoft.com/office/powerpoint/2010/main" val="214472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7362" y="422847"/>
            <a:ext cx="4165226" cy="2400300"/>
          </a:xfrm>
          <a:prstGeom prst="rect">
            <a:avLst/>
          </a:prstGeom>
        </p:spPr>
      </p:pic>
      <p:pic>
        <p:nvPicPr>
          <p:cNvPr id="6" name="Picture 5"/>
          <p:cNvPicPr>
            <a:picLocks noChangeAspect="1"/>
          </p:cNvPicPr>
          <p:nvPr/>
        </p:nvPicPr>
        <p:blipFill>
          <a:blip r:embed="rId4"/>
          <a:stretch>
            <a:fillRect/>
          </a:stretch>
        </p:blipFill>
        <p:spPr>
          <a:xfrm>
            <a:off x="332022" y="2858716"/>
            <a:ext cx="4165226" cy="2400300"/>
          </a:xfrm>
          <a:prstGeom prst="rect">
            <a:avLst/>
          </a:prstGeom>
        </p:spPr>
      </p:pic>
      <p:sp>
        <p:nvSpPr>
          <p:cNvPr id="10" name="TextBox 9">
            <a:extLst>
              <a:ext uri="{FF2B5EF4-FFF2-40B4-BE49-F238E27FC236}">
                <a16:creationId xmlns:a16="http://schemas.microsoft.com/office/drawing/2014/main" id="{A967D7B7-5FBA-3D48-AD2E-FFF0B7618C33}"/>
              </a:ext>
            </a:extLst>
          </p:cNvPr>
          <p:cNvSpPr txBox="1"/>
          <p:nvPr/>
        </p:nvSpPr>
        <p:spPr>
          <a:xfrm>
            <a:off x="7123057" y="2870772"/>
            <a:ext cx="1531307" cy="300082"/>
          </a:xfrm>
          <a:prstGeom prst="rect">
            <a:avLst/>
          </a:prstGeom>
          <a:noFill/>
        </p:spPr>
        <p:txBody>
          <a:bodyPr wrap="square" rtlCol="0">
            <a:spAutoFit/>
          </a:bodyPr>
          <a:lstStyle/>
          <a:p>
            <a:pPr defTabSz="914378"/>
            <a:r>
              <a:rPr lang="en-US" sz="1350" b="1" dirty="0">
                <a:solidFill>
                  <a:prstClr val="black"/>
                </a:solidFill>
                <a:latin typeface="Calibri" panose="020F0502020204030204"/>
              </a:rPr>
              <a:t>2014. 2. 21</a:t>
            </a:r>
          </a:p>
        </p:txBody>
      </p:sp>
      <p:pic>
        <p:nvPicPr>
          <p:cNvPr id="13" name="Picture 12">
            <a:extLst>
              <a:ext uri="{FF2B5EF4-FFF2-40B4-BE49-F238E27FC236}">
                <a16:creationId xmlns:a16="http://schemas.microsoft.com/office/drawing/2014/main" id="{C78F4169-2A2C-8B47-B316-5F134F86881B}"/>
              </a:ext>
            </a:extLst>
          </p:cNvPr>
          <p:cNvPicPr>
            <a:picLocks noChangeAspect="1"/>
          </p:cNvPicPr>
          <p:nvPr/>
        </p:nvPicPr>
        <p:blipFill>
          <a:blip r:embed="rId5"/>
          <a:stretch>
            <a:fillRect/>
          </a:stretch>
        </p:blipFill>
        <p:spPr>
          <a:xfrm>
            <a:off x="4883357" y="2849719"/>
            <a:ext cx="4157116" cy="2395626"/>
          </a:xfrm>
          <a:prstGeom prst="rect">
            <a:avLst/>
          </a:prstGeom>
        </p:spPr>
      </p:pic>
      <p:sp>
        <p:nvSpPr>
          <p:cNvPr id="12" name="TextBox 11">
            <a:extLst>
              <a:ext uri="{FF2B5EF4-FFF2-40B4-BE49-F238E27FC236}">
                <a16:creationId xmlns:a16="http://schemas.microsoft.com/office/drawing/2014/main" id="{DB5E5740-5B26-F743-95F2-C4CBA4F5A390}"/>
              </a:ext>
            </a:extLst>
          </p:cNvPr>
          <p:cNvSpPr txBox="1"/>
          <p:nvPr/>
        </p:nvSpPr>
        <p:spPr>
          <a:xfrm>
            <a:off x="3490201" y="113257"/>
            <a:ext cx="3419606" cy="323165"/>
          </a:xfrm>
          <a:prstGeom prst="rect">
            <a:avLst/>
          </a:prstGeom>
          <a:noFill/>
        </p:spPr>
        <p:txBody>
          <a:bodyPr wrap="square" rtlCol="0">
            <a:spAutoFit/>
          </a:bodyPr>
          <a:lstStyle/>
          <a:p>
            <a:pPr defTabSz="914378"/>
            <a:r>
              <a:rPr lang="en-US" sz="1500" b="1" dirty="0">
                <a:solidFill>
                  <a:prstClr val="black"/>
                </a:solidFill>
                <a:latin typeface="Calibri" panose="020F0502020204030204"/>
              </a:rPr>
              <a:t>(a) MODIS AOD </a:t>
            </a:r>
          </a:p>
        </p:txBody>
      </p:sp>
      <p:sp>
        <p:nvSpPr>
          <p:cNvPr id="14" name="TextBox 13">
            <a:extLst>
              <a:ext uri="{FF2B5EF4-FFF2-40B4-BE49-F238E27FC236}">
                <a16:creationId xmlns:a16="http://schemas.microsoft.com/office/drawing/2014/main" id="{4561B64C-CF89-544C-A356-A612636CBC77}"/>
              </a:ext>
            </a:extLst>
          </p:cNvPr>
          <p:cNvSpPr txBox="1"/>
          <p:nvPr/>
        </p:nvSpPr>
        <p:spPr>
          <a:xfrm>
            <a:off x="474771" y="2598510"/>
            <a:ext cx="1673838" cy="323165"/>
          </a:xfrm>
          <a:prstGeom prst="rect">
            <a:avLst/>
          </a:prstGeom>
          <a:noFill/>
        </p:spPr>
        <p:txBody>
          <a:bodyPr wrap="square" rtlCol="0">
            <a:spAutoFit/>
          </a:bodyPr>
          <a:lstStyle/>
          <a:p>
            <a:pPr defTabSz="914378"/>
            <a:r>
              <a:rPr lang="en-US" sz="1500" b="1" dirty="0">
                <a:solidFill>
                  <a:prstClr val="black"/>
                </a:solidFill>
                <a:latin typeface="Calibri" panose="020F0502020204030204"/>
              </a:rPr>
              <a:t>(b) MERRA2 AOD</a:t>
            </a:r>
          </a:p>
        </p:txBody>
      </p:sp>
      <p:sp>
        <p:nvSpPr>
          <p:cNvPr id="15" name="TextBox 14">
            <a:extLst>
              <a:ext uri="{FF2B5EF4-FFF2-40B4-BE49-F238E27FC236}">
                <a16:creationId xmlns:a16="http://schemas.microsoft.com/office/drawing/2014/main" id="{5FA135B1-13ED-2644-8441-1FF541D12AA9}"/>
              </a:ext>
            </a:extLst>
          </p:cNvPr>
          <p:cNvSpPr txBox="1"/>
          <p:nvPr/>
        </p:nvSpPr>
        <p:spPr>
          <a:xfrm>
            <a:off x="5073791" y="2598510"/>
            <a:ext cx="3909845" cy="323165"/>
          </a:xfrm>
          <a:prstGeom prst="rect">
            <a:avLst/>
          </a:prstGeom>
          <a:noFill/>
        </p:spPr>
        <p:txBody>
          <a:bodyPr wrap="square" rtlCol="0">
            <a:spAutoFit/>
          </a:bodyPr>
          <a:lstStyle/>
          <a:p>
            <a:pPr defTabSz="914378"/>
            <a:r>
              <a:rPr lang="en-US" sz="1500" b="1" dirty="0">
                <a:solidFill>
                  <a:prstClr val="black"/>
                </a:solidFill>
                <a:latin typeface="Calibri" panose="020F0502020204030204"/>
              </a:rPr>
              <a:t>(a) + (b)  MODIS AOD with MERRA2-filled</a:t>
            </a:r>
          </a:p>
        </p:txBody>
      </p:sp>
      <p:sp>
        <p:nvSpPr>
          <p:cNvPr id="2" name="Rectangle 1">
            <a:extLst>
              <a:ext uri="{FF2B5EF4-FFF2-40B4-BE49-F238E27FC236}">
                <a16:creationId xmlns:a16="http://schemas.microsoft.com/office/drawing/2014/main" id="{02A099F0-51C1-9D41-8433-F3BD3BCE40EA}"/>
              </a:ext>
            </a:extLst>
          </p:cNvPr>
          <p:cNvSpPr/>
          <p:nvPr/>
        </p:nvSpPr>
        <p:spPr>
          <a:xfrm>
            <a:off x="7667806" y="302011"/>
            <a:ext cx="1322798" cy="369332"/>
          </a:xfrm>
          <a:prstGeom prst="rect">
            <a:avLst/>
          </a:prstGeom>
        </p:spPr>
        <p:txBody>
          <a:bodyPr wrap="none">
            <a:spAutoFit/>
          </a:bodyPr>
          <a:lstStyle/>
          <a:p>
            <a:pPr defTabSz="914378"/>
            <a:r>
              <a:rPr lang="en-US" b="1" i="1" dirty="0">
                <a:solidFill>
                  <a:srgbClr val="4472C4">
                    <a:lumMod val="50000"/>
                  </a:srgbClr>
                </a:solidFill>
                <a:latin typeface="Calibri" panose="020F0502020204030204"/>
              </a:rPr>
              <a:t> </a:t>
            </a:r>
            <a:r>
              <a:rPr lang="en-US" b="1" dirty="0">
                <a:solidFill>
                  <a:srgbClr val="4472C4">
                    <a:lumMod val="50000"/>
                  </a:srgbClr>
                </a:solidFill>
                <a:latin typeface="Calibri" panose="020F0502020204030204"/>
              </a:rPr>
              <a:t>(2014.2.21)</a:t>
            </a:r>
            <a:endParaRPr lang="en-US" dirty="0">
              <a:solidFill>
                <a:prstClr val="black"/>
              </a:solidFill>
              <a:latin typeface="Calibri" panose="020F0502020204030204"/>
            </a:endParaRPr>
          </a:p>
        </p:txBody>
      </p:sp>
      <p:sp>
        <p:nvSpPr>
          <p:cNvPr id="16" name="Title 1">
            <a:extLst>
              <a:ext uri="{FF2B5EF4-FFF2-40B4-BE49-F238E27FC236}">
                <a16:creationId xmlns:a16="http://schemas.microsoft.com/office/drawing/2014/main" id="{A262AC96-3AB9-A244-8DC8-7FD895ED7FFA}"/>
              </a:ext>
            </a:extLst>
          </p:cNvPr>
          <p:cNvSpPr txBox="1">
            <a:spLocks/>
          </p:cNvSpPr>
          <p:nvPr/>
        </p:nvSpPr>
        <p:spPr>
          <a:xfrm>
            <a:off x="256695" y="1285148"/>
            <a:ext cx="3233506" cy="426455"/>
          </a:xfrm>
          <a:prstGeom prst="rect">
            <a:avLst/>
          </a:prstGeom>
        </p:spPr>
        <p:txBody>
          <a:bodyPr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83">
              <a:lnSpc>
                <a:spcPct val="100000"/>
              </a:lnSpc>
            </a:pPr>
            <a:r>
              <a:rPr lang="en-US" sz="2400" b="1" dirty="0">
                <a:solidFill>
                  <a:srgbClr val="5B9BD5"/>
                </a:solidFill>
                <a:latin typeface="Calibri" panose="020F0502020204030204" pitchFamily="34" charset="0"/>
                <a:cs typeface="Calibri" panose="020F0502020204030204" pitchFamily="34" charset="0"/>
              </a:rPr>
              <a:t>Sampling when cloudy</a:t>
            </a:r>
          </a:p>
        </p:txBody>
      </p:sp>
      <p:pic>
        <p:nvPicPr>
          <p:cNvPr id="17" name="Picture 7" descr="NASA Logo">
            <a:extLst>
              <a:ext uri="{FF2B5EF4-FFF2-40B4-BE49-F238E27FC236}">
                <a16:creationId xmlns:a16="http://schemas.microsoft.com/office/drawing/2014/main" id="{5753D61C-A10F-AD45-9B5F-E893D838A240}"/>
              </a:ext>
            </a:extLst>
          </p:cNvPr>
          <p:cNvPicPr>
            <a:picLocks noChangeAspect="1" noChangeArrowheads="1"/>
          </p:cNvPicPr>
          <p:nvPr/>
        </p:nvPicPr>
        <p:blipFill>
          <a:blip r:embed="rId6"/>
          <a:srcRect/>
          <a:stretch>
            <a:fillRect/>
          </a:stretch>
        </p:blipFill>
        <p:spPr bwMode="auto">
          <a:xfrm>
            <a:off x="1" y="39531"/>
            <a:ext cx="631925" cy="524959"/>
          </a:xfrm>
          <a:prstGeom prst="rect">
            <a:avLst/>
          </a:prstGeom>
          <a:noFill/>
          <a:ln w="9525">
            <a:noFill/>
            <a:miter lim="800000"/>
            <a:headEnd/>
            <a:tailEnd/>
          </a:ln>
        </p:spPr>
      </p:pic>
    </p:spTree>
    <p:extLst>
      <p:ext uri="{BB962C8B-B14F-4D97-AF65-F5344CB8AC3E}">
        <p14:creationId xmlns:p14="http://schemas.microsoft.com/office/powerpoint/2010/main" val="52438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52" y="503017"/>
            <a:ext cx="6849451" cy="4697633"/>
          </a:xfrm>
          <a:prstGeom prst="rect">
            <a:avLst/>
          </a:prstGeom>
        </p:spPr>
      </p:pic>
      <p:grpSp>
        <p:nvGrpSpPr>
          <p:cNvPr id="15" name="Group 14"/>
          <p:cNvGrpSpPr/>
          <p:nvPr/>
        </p:nvGrpSpPr>
        <p:grpSpPr>
          <a:xfrm>
            <a:off x="2857500" y="303138"/>
            <a:ext cx="3206750" cy="1697112"/>
            <a:chOff x="2286000" y="404184"/>
            <a:chExt cx="4275666" cy="2262816"/>
          </a:xfrm>
        </p:grpSpPr>
        <p:grpSp>
          <p:nvGrpSpPr>
            <p:cNvPr id="2" name="Group 1"/>
            <p:cNvGrpSpPr/>
            <p:nvPr/>
          </p:nvGrpSpPr>
          <p:grpSpPr>
            <a:xfrm>
              <a:off x="2480731" y="404184"/>
              <a:ext cx="4080935" cy="1551618"/>
              <a:chOff x="2294465" y="107850"/>
              <a:chExt cx="4080935" cy="1551618"/>
            </a:xfrm>
          </p:grpSpPr>
          <p:pic>
            <p:nvPicPr>
              <p:cNvPr id="7" name="Picture 6" descr="c12_multi_ny.eps"/>
              <p:cNvPicPr>
                <a:picLocks noChangeAspect="1"/>
              </p:cNvPicPr>
              <p:nvPr/>
            </p:nvPicPr>
            <p:blipFill rotWithShape="1">
              <a:blip r:embed="rId4">
                <a:extLst>
                  <a:ext uri="{28A0092B-C50C-407E-A947-70E740481C1C}">
                    <a14:useLocalDpi xmlns:a14="http://schemas.microsoft.com/office/drawing/2010/main" val="0"/>
                  </a:ext>
                </a:extLst>
              </a:blip>
              <a:srcRect l="35230" r="36026" b="77467"/>
              <a:stretch/>
            </p:blipFill>
            <p:spPr>
              <a:xfrm>
                <a:off x="2294465" y="234850"/>
                <a:ext cx="1651001" cy="1424618"/>
              </a:xfrm>
              <a:prstGeom prst="rect">
                <a:avLst/>
              </a:prstGeom>
              <a:ln w="57150" cmpd="thinThick">
                <a:noFill/>
              </a:ln>
            </p:spPr>
          </p:pic>
          <p:pic>
            <p:nvPicPr>
              <p:cNvPr id="8" name="Picture 7" descr="ws_or_multi_CR_v_mollweide_c6_to_c12_v1.png"/>
              <p:cNvPicPr>
                <a:picLocks noChangeAspect="1"/>
              </p:cNvPicPr>
              <p:nvPr/>
            </p:nvPicPr>
            <p:blipFill rotWithShape="1">
              <a:blip r:embed="rId5">
                <a:extLst>
                  <a:ext uri="{28A0092B-C50C-407E-A947-70E740481C1C}">
                    <a14:useLocalDpi xmlns:a14="http://schemas.microsoft.com/office/drawing/2010/main" val="0"/>
                  </a:ext>
                </a:extLst>
              </a:blip>
              <a:srcRect l="34621" r="33492" b="79987"/>
              <a:stretch/>
            </p:blipFill>
            <p:spPr>
              <a:xfrm>
                <a:off x="4021667" y="107850"/>
                <a:ext cx="2353733" cy="1477264"/>
              </a:xfrm>
              <a:prstGeom prst="rect">
                <a:avLst/>
              </a:prstGeom>
            </p:spPr>
          </p:pic>
        </p:grpSp>
        <p:cxnSp>
          <p:nvCxnSpPr>
            <p:cNvPr id="14" name="Straight Arrow Connector 13"/>
            <p:cNvCxnSpPr/>
            <p:nvPr/>
          </p:nvCxnSpPr>
          <p:spPr>
            <a:xfrm flipH="1">
              <a:off x="2286000" y="1955802"/>
              <a:ext cx="533400" cy="7111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730752" y="1854201"/>
            <a:ext cx="2997200" cy="1536700"/>
            <a:chOff x="4783667" y="2472267"/>
            <a:chExt cx="3996267" cy="2048933"/>
          </a:xfrm>
        </p:grpSpPr>
        <p:grpSp>
          <p:nvGrpSpPr>
            <p:cNvPr id="3" name="Group 2"/>
            <p:cNvGrpSpPr/>
            <p:nvPr/>
          </p:nvGrpSpPr>
          <p:grpSpPr>
            <a:xfrm>
              <a:off x="4783667" y="2472267"/>
              <a:ext cx="3996267" cy="1447800"/>
              <a:chOff x="4783667" y="2472267"/>
              <a:chExt cx="3996267" cy="1447800"/>
            </a:xfrm>
          </p:grpSpPr>
          <p:pic>
            <p:nvPicPr>
              <p:cNvPr id="9" name="Picture 8" descr="ws_or_multi_CR_v_mollweide_c6_to_c12_v1.png"/>
              <p:cNvPicPr>
                <a:picLocks noChangeAspect="1"/>
              </p:cNvPicPr>
              <p:nvPr/>
            </p:nvPicPr>
            <p:blipFill rotWithShape="1">
              <a:blip r:embed="rId5">
                <a:extLst>
                  <a:ext uri="{28A0092B-C50C-407E-A947-70E740481C1C}">
                    <a14:useLocalDpi xmlns:a14="http://schemas.microsoft.com/office/drawing/2010/main" val="0"/>
                  </a:ext>
                </a:extLst>
              </a:blip>
              <a:srcRect l="34621" t="40315" r="33722" b="42366"/>
              <a:stretch/>
            </p:blipFill>
            <p:spPr>
              <a:xfrm>
                <a:off x="6443134" y="2573867"/>
                <a:ext cx="2336800" cy="1278467"/>
              </a:xfrm>
              <a:prstGeom prst="rect">
                <a:avLst/>
              </a:prstGeom>
            </p:spPr>
          </p:pic>
          <p:pic>
            <p:nvPicPr>
              <p:cNvPr id="10" name="Picture 9" descr="c12_multi_ny.eps"/>
              <p:cNvPicPr>
                <a:picLocks noChangeAspect="1"/>
              </p:cNvPicPr>
              <p:nvPr/>
            </p:nvPicPr>
            <p:blipFill rotWithShape="1">
              <a:blip r:embed="rId4">
                <a:extLst>
                  <a:ext uri="{28A0092B-C50C-407E-A947-70E740481C1C}">
                    <a14:useLocalDpi xmlns:a14="http://schemas.microsoft.com/office/drawing/2010/main" val="0"/>
                  </a:ext>
                </a:extLst>
              </a:blip>
              <a:srcRect l="34935" t="47710" r="36174" b="29390"/>
              <a:stretch/>
            </p:blipFill>
            <p:spPr>
              <a:xfrm>
                <a:off x="4783667" y="2472267"/>
                <a:ext cx="1659467" cy="1447800"/>
              </a:xfrm>
              <a:prstGeom prst="rect">
                <a:avLst/>
              </a:prstGeom>
              <a:ln w="57150" cmpd="thinThick">
                <a:noFill/>
              </a:ln>
            </p:spPr>
          </p:pic>
        </p:grpSp>
        <p:cxnSp>
          <p:nvCxnSpPr>
            <p:cNvPr id="17" name="Straight Arrow Connector 16"/>
            <p:cNvCxnSpPr/>
            <p:nvPr/>
          </p:nvCxnSpPr>
          <p:spPr>
            <a:xfrm flipH="1">
              <a:off x="5994400" y="3784600"/>
              <a:ext cx="702733" cy="736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itle 1"/>
          <p:cNvSpPr txBox="1">
            <a:spLocks/>
          </p:cNvSpPr>
          <p:nvPr/>
        </p:nvSpPr>
        <p:spPr>
          <a:xfrm>
            <a:off x="265037" y="166468"/>
            <a:ext cx="2505374" cy="6731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342900"/>
            <a:r>
              <a:rPr lang="en-US" sz="1800" b="1" dirty="0">
                <a:solidFill>
                  <a:srgbClr val="5B9BD5"/>
                </a:solidFill>
                <a:latin typeface="Calibri Light" panose="020F0302020204030204"/>
              </a:rPr>
              <a:t>CRs and large-scale vertical motion</a:t>
            </a:r>
          </a:p>
        </p:txBody>
      </p:sp>
      <p:sp>
        <p:nvSpPr>
          <p:cNvPr id="5" name="TextBox 4">
            <a:extLst>
              <a:ext uri="{FF2B5EF4-FFF2-40B4-BE49-F238E27FC236}">
                <a16:creationId xmlns:a16="http://schemas.microsoft.com/office/drawing/2014/main" id="{35A0895C-B05A-FD4A-A51F-05A8547E5F20}"/>
              </a:ext>
            </a:extLst>
          </p:cNvPr>
          <p:cNvSpPr txBox="1"/>
          <p:nvPr/>
        </p:nvSpPr>
        <p:spPr>
          <a:xfrm>
            <a:off x="6851652" y="398387"/>
            <a:ext cx="2218621" cy="300082"/>
          </a:xfrm>
          <a:prstGeom prst="rect">
            <a:avLst/>
          </a:prstGeom>
          <a:solidFill>
            <a:srgbClr val="FFFF00"/>
          </a:solidFill>
        </p:spPr>
        <p:txBody>
          <a:bodyPr wrap="none" rtlCol="0">
            <a:spAutoFit/>
          </a:bodyPr>
          <a:lstStyle/>
          <a:p>
            <a:pPr defTabSz="685800"/>
            <a:r>
              <a:rPr lang="en-US" sz="1350" dirty="0">
                <a:solidFill>
                  <a:prstClr val="black"/>
                </a:solidFill>
                <a:latin typeface="Calibri" panose="020F0502020204030204"/>
              </a:rPr>
              <a:t>MERRA-2 matched to MODIS</a:t>
            </a:r>
          </a:p>
        </p:txBody>
      </p:sp>
    </p:spTree>
    <p:extLst>
      <p:ext uri="{BB962C8B-B14F-4D97-AF65-F5344CB8AC3E}">
        <p14:creationId xmlns:p14="http://schemas.microsoft.com/office/powerpoint/2010/main" val="22128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8DBDF0-DD44-5F49-8992-60A385BC2066}"/>
              </a:ext>
            </a:extLst>
          </p:cNvPr>
          <p:cNvSpPr>
            <a:spLocks noGrp="1"/>
          </p:cNvSpPr>
          <p:nvPr>
            <p:ph type="dt" sz="half" idx="10"/>
          </p:nvPr>
        </p:nvSpPr>
        <p:spPr/>
        <p:txBody>
          <a:bodyPr/>
          <a:lstStyle/>
          <a:p>
            <a:fld id="{999D5E5D-5EF6-9445-8785-7EDAE5403D5C}" type="datetime1">
              <a:rPr lang="en-US" smtClean="0"/>
              <a:t>4/25/19</a:t>
            </a:fld>
            <a:endParaRPr lang="en-US"/>
          </a:p>
        </p:txBody>
      </p:sp>
      <p:sp>
        <p:nvSpPr>
          <p:cNvPr id="5" name="Slide Number Placeholder 4">
            <a:extLst>
              <a:ext uri="{FF2B5EF4-FFF2-40B4-BE49-F238E27FC236}">
                <a16:creationId xmlns:a16="http://schemas.microsoft.com/office/drawing/2014/main" id="{0852F3E3-EB29-0F4E-9E69-A971F9DE471F}"/>
              </a:ext>
            </a:extLst>
          </p:cNvPr>
          <p:cNvSpPr>
            <a:spLocks noGrp="1"/>
          </p:cNvSpPr>
          <p:nvPr>
            <p:ph type="sldNum" sz="quarter" idx="12"/>
          </p:nvPr>
        </p:nvSpPr>
        <p:spPr/>
        <p:txBody>
          <a:bodyPr/>
          <a:lstStyle/>
          <a:p>
            <a:fld id="{1C6C7E28-0828-274E-A3D8-8359EB40C46F}" type="slidenum">
              <a:rPr lang="en-US" smtClean="0"/>
              <a:t>18</a:t>
            </a:fld>
            <a:endParaRPr lang="en-US"/>
          </a:p>
        </p:txBody>
      </p:sp>
      <p:pic>
        <p:nvPicPr>
          <p:cNvPr id="3" name="Picture 2">
            <a:extLst>
              <a:ext uri="{FF2B5EF4-FFF2-40B4-BE49-F238E27FC236}">
                <a16:creationId xmlns:a16="http://schemas.microsoft.com/office/drawing/2014/main" id="{920998C8-6D3A-A547-800C-0D03902B6099}"/>
              </a:ext>
            </a:extLst>
          </p:cNvPr>
          <p:cNvPicPr>
            <a:picLocks noChangeAspect="1"/>
          </p:cNvPicPr>
          <p:nvPr/>
        </p:nvPicPr>
        <p:blipFill>
          <a:blip r:embed="rId2"/>
          <a:stretch>
            <a:fillRect/>
          </a:stretch>
        </p:blipFill>
        <p:spPr>
          <a:xfrm>
            <a:off x="1969745" y="0"/>
            <a:ext cx="5204509" cy="5143500"/>
          </a:xfrm>
          <a:prstGeom prst="rect">
            <a:avLst/>
          </a:prstGeom>
        </p:spPr>
      </p:pic>
    </p:spTree>
    <p:extLst>
      <p:ext uri="{BB962C8B-B14F-4D97-AF65-F5344CB8AC3E}">
        <p14:creationId xmlns:p14="http://schemas.microsoft.com/office/powerpoint/2010/main" val="271243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lantic_shiptracks_lrg.jp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317367" y="125450"/>
            <a:ext cx="4734064" cy="601319"/>
          </a:xfrm>
        </p:spPr>
        <p:txBody>
          <a:bodyPr/>
          <a:lstStyle/>
          <a:p>
            <a:r>
              <a:rPr lang="en-US" b="1" dirty="0">
                <a:solidFill>
                  <a:schemeClr val="accent1"/>
                </a:solidFill>
                <a:latin typeface="Calibri" panose="020F0502020204030204" pitchFamily="34" charset="0"/>
                <a:cs typeface="Calibri" panose="020F0502020204030204" pitchFamily="34" charset="0"/>
              </a:rPr>
              <a:t>Motivation and approach</a:t>
            </a:r>
          </a:p>
        </p:txBody>
      </p:sp>
      <p:sp>
        <p:nvSpPr>
          <p:cNvPr id="3" name="Content Placeholder 2"/>
          <p:cNvSpPr>
            <a:spLocks noGrp="1"/>
          </p:cNvSpPr>
          <p:nvPr>
            <p:ph idx="1"/>
          </p:nvPr>
        </p:nvSpPr>
        <p:spPr>
          <a:xfrm>
            <a:off x="129746" y="960813"/>
            <a:ext cx="8884508" cy="3714600"/>
          </a:xfrm>
        </p:spPr>
        <p:txBody>
          <a:bodyPr>
            <a:normAutofit/>
          </a:bodyPr>
          <a:lstStyle/>
          <a:p>
            <a:pPr>
              <a:spcBef>
                <a:spcPts val="990"/>
              </a:spcBef>
            </a:pPr>
            <a:r>
              <a:rPr lang="en-US" dirty="0"/>
              <a:t>Interpretation of aerosol-cloud interactions from space is difficult.</a:t>
            </a:r>
          </a:p>
          <a:p>
            <a:pPr>
              <a:spcBef>
                <a:spcPts val="990"/>
              </a:spcBef>
            </a:pPr>
            <a:r>
              <a:rPr lang="en-US" dirty="0"/>
              <a:t>How to separate aerosol from all other effects on clouds?</a:t>
            </a:r>
          </a:p>
          <a:p>
            <a:pPr>
              <a:spcBef>
                <a:spcPts val="990"/>
              </a:spcBef>
            </a:pPr>
            <a:r>
              <a:rPr lang="en-US" dirty="0"/>
              <a:t>Nevertheless, apparent systematic relationships can perhaps be diagnosed at </a:t>
            </a:r>
            <a:r>
              <a:rPr lang="en-US" i="1" dirty="0"/>
              <a:t>near-global</a:t>
            </a:r>
            <a:r>
              <a:rPr lang="en-US" dirty="0"/>
              <a:t> scales</a:t>
            </a:r>
          </a:p>
          <a:p>
            <a:pPr>
              <a:spcBef>
                <a:spcPts val="990"/>
              </a:spcBef>
            </a:pPr>
            <a:r>
              <a:rPr lang="en-US" dirty="0"/>
              <a:t>Breakdown by “cloud regime” (CR), a cloud class representative of similar cloud conditions, may help streamline the analysis</a:t>
            </a:r>
          </a:p>
          <a:p>
            <a:pPr>
              <a:spcBef>
                <a:spcPts val="990"/>
              </a:spcBef>
            </a:pPr>
            <a:r>
              <a:rPr lang="en-US" dirty="0"/>
              <a:t>How can regimes be defined?</a:t>
            </a:r>
          </a:p>
          <a:p>
            <a:pPr lvl="1">
              <a:spcBef>
                <a:spcPts val="990"/>
              </a:spcBef>
            </a:pPr>
            <a:r>
              <a:rPr lang="en-US" dirty="0"/>
              <a:t>We have previously used CRs from passive observations (MODIS) defined as having alike CTP-COT histograms</a:t>
            </a:r>
          </a:p>
          <a:p>
            <a:pPr lvl="1">
              <a:spcBef>
                <a:spcPts val="990"/>
              </a:spcBef>
            </a:pPr>
            <a:r>
              <a:rPr lang="en-US" dirty="0"/>
              <a:t>Should pose </a:t>
            </a:r>
            <a:r>
              <a:rPr lang="en-US" u="sng" dirty="0"/>
              <a:t>some</a:t>
            </a:r>
            <a:r>
              <a:rPr lang="en-US" dirty="0"/>
              <a:t> constraint on meteorological conditions</a:t>
            </a:r>
          </a:p>
        </p:txBody>
      </p:sp>
    </p:spTree>
    <p:extLst>
      <p:ext uri="{BB962C8B-B14F-4D97-AF65-F5344CB8AC3E}">
        <p14:creationId xmlns:p14="http://schemas.microsoft.com/office/powerpoint/2010/main" val="82439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47539" y="33329"/>
            <a:ext cx="5399027" cy="623575"/>
          </a:xfrm>
        </p:spPr>
        <p:txBody>
          <a:bodyPr>
            <a:normAutofit fontScale="90000"/>
          </a:bodyPr>
          <a:lstStyle/>
          <a:p>
            <a:r>
              <a:rPr lang="en-US" b="1" dirty="0">
                <a:solidFill>
                  <a:schemeClr val="accent1"/>
                </a:solidFill>
              </a:rPr>
              <a:t>MODIS Joint CTP-COT histograms</a:t>
            </a:r>
          </a:p>
        </p:txBody>
      </p:sp>
      <p:sp>
        <p:nvSpPr>
          <p:cNvPr id="2" name="TextBox 1">
            <a:extLst>
              <a:ext uri="{FF2B5EF4-FFF2-40B4-BE49-F238E27FC236}">
                <a16:creationId xmlns:a16="http://schemas.microsoft.com/office/drawing/2014/main" id="{891AC400-D5B6-BF4B-B66A-57F993154591}"/>
              </a:ext>
            </a:extLst>
          </p:cNvPr>
          <p:cNvSpPr txBox="1"/>
          <p:nvPr/>
        </p:nvSpPr>
        <p:spPr>
          <a:xfrm>
            <a:off x="7246566" y="4866501"/>
            <a:ext cx="1850891" cy="300082"/>
          </a:xfrm>
          <a:prstGeom prst="rect">
            <a:avLst/>
          </a:prstGeom>
          <a:solidFill>
            <a:srgbClr val="FFFF00"/>
          </a:solidFill>
        </p:spPr>
        <p:txBody>
          <a:bodyPr wrap="none" rtlCol="0">
            <a:spAutoFit/>
          </a:bodyPr>
          <a:lstStyle/>
          <a:p>
            <a:pPr defTabSz="685800"/>
            <a:r>
              <a:rPr lang="en-US" sz="1350" dirty="0">
                <a:solidFill>
                  <a:prstClr val="black"/>
                </a:solidFill>
                <a:latin typeface="Calibri" panose="020F0502020204030204"/>
              </a:rPr>
              <a:t>Courtesy of Jackson Tan</a:t>
            </a:r>
          </a:p>
        </p:txBody>
      </p:sp>
      <p:pic>
        <p:nvPicPr>
          <p:cNvPr id="8" name="Picture 7">
            <a:extLst>
              <a:ext uri="{FF2B5EF4-FFF2-40B4-BE49-F238E27FC236}">
                <a16:creationId xmlns:a16="http://schemas.microsoft.com/office/drawing/2014/main" id="{D11053D3-6B8D-154C-BE48-4B3879AF7AE2}"/>
              </a:ext>
            </a:extLst>
          </p:cNvPr>
          <p:cNvPicPr>
            <a:picLocks noChangeAspect="1"/>
          </p:cNvPicPr>
          <p:nvPr/>
        </p:nvPicPr>
        <p:blipFill>
          <a:blip r:embed="rId3"/>
          <a:stretch>
            <a:fillRect/>
          </a:stretch>
        </p:blipFill>
        <p:spPr>
          <a:xfrm>
            <a:off x="1096565" y="883444"/>
            <a:ext cx="6629400" cy="3505200"/>
          </a:xfrm>
          <a:prstGeom prst="rect">
            <a:avLst/>
          </a:prstGeom>
        </p:spPr>
      </p:pic>
      <p:sp>
        <p:nvSpPr>
          <p:cNvPr id="9" name="TextBox 8">
            <a:extLst>
              <a:ext uri="{FF2B5EF4-FFF2-40B4-BE49-F238E27FC236}">
                <a16:creationId xmlns:a16="http://schemas.microsoft.com/office/drawing/2014/main" id="{41101D68-AE53-5240-A57F-F1F8635A3853}"/>
              </a:ext>
            </a:extLst>
          </p:cNvPr>
          <p:cNvSpPr txBox="1"/>
          <p:nvPr/>
        </p:nvSpPr>
        <p:spPr>
          <a:xfrm>
            <a:off x="6263081" y="3989597"/>
            <a:ext cx="452368" cy="253916"/>
          </a:xfrm>
          <a:prstGeom prst="rect">
            <a:avLst/>
          </a:prstGeom>
          <a:solidFill>
            <a:schemeClr val="bg1"/>
          </a:solidFill>
        </p:spPr>
        <p:txBody>
          <a:bodyPr wrap="none" rtlCol="0">
            <a:spAutoFit/>
          </a:bodyPr>
          <a:lstStyle/>
          <a:p>
            <a:pPr defTabSz="685800"/>
            <a:r>
              <a:rPr lang="en-US" sz="1050" dirty="0">
                <a:solidFill>
                  <a:prstClr val="black"/>
                </a:solidFill>
                <a:latin typeface="Calibri" panose="020F0502020204030204"/>
              </a:rPr>
              <a:t>1 km</a:t>
            </a:r>
          </a:p>
        </p:txBody>
      </p:sp>
      <p:sp>
        <p:nvSpPr>
          <p:cNvPr id="10" name="TextBox 9">
            <a:extLst>
              <a:ext uri="{FF2B5EF4-FFF2-40B4-BE49-F238E27FC236}">
                <a16:creationId xmlns:a16="http://schemas.microsoft.com/office/drawing/2014/main" id="{2F7C45F1-0B83-B04B-8252-375BE9FB3D02}"/>
              </a:ext>
            </a:extLst>
          </p:cNvPr>
          <p:cNvSpPr txBox="1"/>
          <p:nvPr/>
        </p:nvSpPr>
        <p:spPr>
          <a:xfrm>
            <a:off x="2702527" y="4173903"/>
            <a:ext cx="667170" cy="253916"/>
          </a:xfrm>
          <a:prstGeom prst="rect">
            <a:avLst/>
          </a:prstGeom>
          <a:solidFill>
            <a:schemeClr val="bg1"/>
          </a:solidFill>
        </p:spPr>
        <p:txBody>
          <a:bodyPr wrap="none" rtlCol="0">
            <a:spAutoFit/>
          </a:bodyPr>
          <a:lstStyle/>
          <a:p>
            <a:pPr defTabSz="685800"/>
            <a:r>
              <a:rPr lang="en-US" sz="1050" dirty="0">
                <a:solidFill>
                  <a:prstClr val="black"/>
                </a:solidFill>
                <a:latin typeface="Calibri" panose="020F0502020204030204"/>
              </a:rPr>
              <a:t>1 degree</a:t>
            </a:r>
          </a:p>
        </p:txBody>
      </p:sp>
    </p:spTree>
    <p:extLst>
      <p:ext uri="{BB962C8B-B14F-4D97-AF65-F5344CB8AC3E}">
        <p14:creationId xmlns:p14="http://schemas.microsoft.com/office/powerpoint/2010/main" val="153025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12_multi_ny.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2" y="597565"/>
            <a:ext cx="3824417" cy="4476547"/>
          </a:xfrm>
          <a:prstGeom prst="rect">
            <a:avLst/>
          </a:prstGeom>
          <a:ln w="57150" cmpd="thinThick">
            <a:noFill/>
          </a:ln>
        </p:spPr>
      </p:pic>
      <p:pic>
        <p:nvPicPr>
          <p:cNvPr id="4" name="Picture 3" descr="ws_or_multi_CR_v_mollweide_c6_to_c12_v1.png"/>
          <p:cNvPicPr>
            <a:picLocks noChangeAspect="1"/>
          </p:cNvPicPr>
          <p:nvPr/>
        </p:nvPicPr>
        <p:blipFill rotWithShape="1">
          <a:blip r:embed="rId3">
            <a:extLst>
              <a:ext uri="{28A0092B-C50C-407E-A947-70E740481C1C}">
                <a14:useLocalDpi xmlns:a14="http://schemas.microsoft.com/office/drawing/2010/main" val="0"/>
              </a:ext>
            </a:extLst>
          </a:blip>
          <a:srcRect b="9853"/>
          <a:stretch/>
        </p:blipFill>
        <p:spPr>
          <a:xfrm>
            <a:off x="4303136" y="778431"/>
            <a:ext cx="4192134" cy="4152205"/>
          </a:xfrm>
          <a:prstGeom prst="rect">
            <a:avLst/>
          </a:prstGeom>
        </p:spPr>
      </p:pic>
      <p:sp>
        <p:nvSpPr>
          <p:cNvPr id="5" name="Title 1"/>
          <p:cNvSpPr txBox="1">
            <a:spLocks/>
          </p:cNvSpPr>
          <p:nvPr/>
        </p:nvSpPr>
        <p:spPr>
          <a:xfrm>
            <a:off x="2509079" y="175022"/>
            <a:ext cx="4990477" cy="4095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chemeClr val="accent1"/>
                </a:solidFill>
                <a:latin typeface="Calibri" panose="020F0502020204030204" pitchFamily="34" charset="0"/>
                <a:cs typeface="Calibri" panose="020F0502020204030204" pitchFamily="34" charset="0"/>
              </a:rPr>
              <a:t>MODIS Collection 6 Cloud Regimes (CRs)</a:t>
            </a:r>
          </a:p>
        </p:txBody>
      </p:sp>
      <p:grpSp>
        <p:nvGrpSpPr>
          <p:cNvPr id="12" name="Group 11">
            <a:extLst>
              <a:ext uri="{FF2B5EF4-FFF2-40B4-BE49-F238E27FC236}">
                <a16:creationId xmlns:a16="http://schemas.microsoft.com/office/drawing/2014/main" id="{0BCA76DE-C06F-C64C-9AEE-41B44B08D455}"/>
              </a:ext>
            </a:extLst>
          </p:cNvPr>
          <p:cNvGrpSpPr/>
          <p:nvPr/>
        </p:nvGrpSpPr>
        <p:grpSpPr>
          <a:xfrm>
            <a:off x="3878317" y="2439212"/>
            <a:ext cx="4133726" cy="1703966"/>
            <a:chOff x="3878317" y="2439212"/>
            <a:chExt cx="4133726" cy="1703966"/>
          </a:xfrm>
        </p:grpSpPr>
        <p:pic>
          <p:nvPicPr>
            <p:cNvPr id="9" name="Picture 8">
              <a:extLst>
                <a:ext uri="{FF2B5EF4-FFF2-40B4-BE49-F238E27FC236}">
                  <a16:creationId xmlns:a16="http://schemas.microsoft.com/office/drawing/2014/main" id="{AF6C3788-9B9E-7443-98C1-6148C3111C89}"/>
                </a:ext>
              </a:extLst>
            </p:cNvPr>
            <p:cNvPicPr>
              <a:picLocks noChangeAspect="1"/>
            </p:cNvPicPr>
            <p:nvPr/>
          </p:nvPicPr>
          <p:blipFill>
            <a:blip r:embed="rId4"/>
            <a:stretch>
              <a:fillRect/>
            </a:stretch>
          </p:blipFill>
          <p:spPr>
            <a:xfrm>
              <a:off x="4491681" y="2439212"/>
              <a:ext cx="3520362" cy="1526417"/>
            </a:xfrm>
            <a:prstGeom prst="rect">
              <a:avLst/>
            </a:prstGeom>
            <a:solidFill>
              <a:schemeClr val="bg1"/>
            </a:solidFill>
          </p:spPr>
        </p:pic>
        <p:cxnSp>
          <p:nvCxnSpPr>
            <p:cNvPr id="10" name="Straight Arrow Connector 9">
              <a:extLst>
                <a:ext uri="{FF2B5EF4-FFF2-40B4-BE49-F238E27FC236}">
                  <a16:creationId xmlns:a16="http://schemas.microsoft.com/office/drawing/2014/main" id="{7320A415-6A1D-C64A-8169-482F79503D26}"/>
                </a:ext>
              </a:extLst>
            </p:cNvPr>
            <p:cNvCxnSpPr/>
            <p:nvPr/>
          </p:nvCxnSpPr>
          <p:spPr>
            <a:xfrm flipH="1">
              <a:off x="3878317" y="3436883"/>
              <a:ext cx="523415" cy="706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7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lantic_shiptracks_lrg.jp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0" y="162378"/>
            <a:ext cx="9252396" cy="623575"/>
          </a:xfrm>
        </p:spPr>
        <p:txBody>
          <a:bodyPr>
            <a:noAutofit/>
          </a:bodyPr>
          <a:lstStyle/>
          <a:p>
            <a:pPr algn="ctr"/>
            <a:r>
              <a:rPr lang="en-US" sz="2400" b="1" dirty="0">
                <a:solidFill>
                  <a:schemeClr val="accent1"/>
                </a:solidFill>
                <a:latin typeface="Calibri" panose="020F0502020204030204" pitchFamily="34" charset="0"/>
                <a:cs typeface="Calibri" panose="020F0502020204030204" pitchFamily="34" charset="0"/>
              </a:rPr>
              <a:t>Radiation/Precipitation signals we are searching for as AOD increases</a:t>
            </a:r>
            <a:br>
              <a:rPr lang="en-US" sz="2400" b="1" dirty="0">
                <a:solidFill>
                  <a:schemeClr val="accent1"/>
                </a:solidFill>
                <a:latin typeface="Calibri" panose="020F0502020204030204" pitchFamily="34" charset="0"/>
                <a:cs typeface="Calibri" panose="020F0502020204030204" pitchFamily="34" charset="0"/>
              </a:rPr>
            </a:br>
            <a:r>
              <a:rPr lang="en-US" sz="2400" b="1" dirty="0">
                <a:solidFill>
                  <a:schemeClr val="accent1"/>
                </a:solidFill>
                <a:latin typeface="Calibri" panose="020F0502020204030204" pitchFamily="34" charset="0"/>
                <a:cs typeface="Calibri" panose="020F0502020204030204" pitchFamily="34" charset="0"/>
              </a:rPr>
              <a:t>(Classic Paradigms)</a:t>
            </a:r>
          </a:p>
        </p:txBody>
      </p:sp>
      <p:graphicFrame>
        <p:nvGraphicFramePr>
          <p:cNvPr id="6" name="Table 5"/>
          <p:cNvGraphicFramePr>
            <a:graphicFrameLocks noGrp="1"/>
          </p:cNvGraphicFramePr>
          <p:nvPr>
            <p:extLst>
              <p:ext uri="{D42A27DB-BD31-4B8C-83A1-F6EECF244321}">
                <p14:modId xmlns:p14="http://schemas.microsoft.com/office/powerpoint/2010/main" val="1574177470"/>
              </p:ext>
            </p:extLst>
          </p:nvPr>
        </p:nvGraphicFramePr>
        <p:xfrm>
          <a:off x="0" y="896686"/>
          <a:ext cx="9144000" cy="2171700"/>
        </p:xfrm>
        <a:graphic>
          <a:graphicData uri="http://schemas.openxmlformats.org/drawingml/2006/table">
            <a:tbl>
              <a:tblPr firstRow="1" bandRow="1">
                <a:tableStyleId>{5C22544A-7EE6-4342-B048-85BDC9FD1C3A}</a:tableStyleId>
              </a:tblPr>
              <a:tblGrid>
                <a:gridCol w="2983424">
                  <a:extLst>
                    <a:ext uri="{9D8B030D-6E8A-4147-A177-3AD203B41FA5}">
                      <a16:colId xmlns:a16="http://schemas.microsoft.com/office/drawing/2014/main" val="20000"/>
                    </a:ext>
                  </a:extLst>
                </a:gridCol>
                <a:gridCol w="2991173">
                  <a:extLst>
                    <a:ext uri="{9D8B030D-6E8A-4147-A177-3AD203B41FA5}">
                      <a16:colId xmlns:a16="http://schemas.microsoft.com/office/drawing/2014/main" val="20001"/>
                    </a:ext>
                  </a:extLst>
                </a:gridCol>
                <a:gridCol w="3169403">
                  <a:extLst>
                    <a:ext uri="{9D8B030D-6E8A-4147-A177-3AD203B41FA5}">
                      <a16:colId xmlns:a16="http://schemas.microsoft.com/office/drawing/2014/main" val="20002"/>
                    </a:ext>
                  </a:extLst>
                </a:gridCol>
              </a:tblGrid>
              <a:tr h="525780">
                <a:tc>
                  <a:txBody>
                    <a:bodyPr/>
                    <a:lstStyle/>
                    <a:p>
                      <a:pPr algn="ctr"/>
                      <a:r>
                        <a:rPr lang="en-US" sz="1500" dirty="0"/>
                        <a:t>Invigoration </a:t>
                      </a:r>
                    </a:p>
                    <a:p>
                      <a:pPr algn="ctr"/>
                      <a:r>
                        <a:rPr lang="en-US" sz="1500" dirty="0"/>
                        <a:t>(ice and mixed CRs, </a:t>
                      </a:r>
                      <a:r>
                        <a:rPr lang="en-US" sz="1500" dirty="0">
                          <a:solidFill>
                            <a:srgbClr val="FFFF00"/>
                          </a:solidFill>
                        </a:rPr>
                        <a:t>CR1-CR5, CR12</a:t>
                      </a:r>
                      <a:r>
                        <a:rPr lang="en-US" sz="1500" dirty="0"/>
                        <a:t>)</a:t>
                      </a:r>
                    </a:p>
                  </a:txBody>
                  <a:tcPr marL="68580" marR="68580" marT="34290" marB="34290"/>
                </a:tc>
                <a:tc>
                  <a:txBody>
                    <a:bodyPr/>
                    <a:lstStyle/>
                    <a:p>
                      <a:pPr algn="ctr"/>
                      <a:r>
                        <a:rPr lang="en-US" sz="1500" dirty="0"/>
                        <a:t>First</a:t>
                      </a:r>
                      <a:r>
                        <a:rPr lang="en-US" sz="1500" baseline="0" dirty="0"/>
                        <a:t> indirect effect (FIE)</a:t>
                      </a:r>
                    </a:p>
                    <a:p>
                      <a:pPr algn="ctr"/>
                      <a:r>
                        <a:rPr lang="en-US" sz="1500" baseline="0" dirty="0"/>
                        <a:t>(liquid CRs, </a:t>
                      </a:r>
                      <a:r>
                        <a:rPr lang="en-US" sz="1500" baseline="0" dirty="0">
                          <a:solidFill>
                            <a:srgbClr val="FFFF00"/>
                          </a:solidFill>
                        </a:rPr>
                        <a:t>CR6-CR11</a:t>
                      </a:r>
                      <a:r>
                        <a:rPr lang="en-US" sz="1500" baseline="0" dirty="0"/>
                        <a:t>)</a:t>
                      </a:r>
                      <a:endParaRPr lang="en-US" sz="1500" dirty="0"/>
                    </a:p>
                  </a:txBody>
                  <a:tcPr marL="68580" marR="68580" marT="34290" marB="34290"/>
                </a:tc>
                <a:tc>
                  <a:txBody>
                    <a:bodyPr/>
                    <a:lstStyle/>
                    <a:p>
                      <a:pPr algn="ctr"/>
                      <a:r>
                        <a:rPr lang="en-US" sz="1500" dirty="0"/>
                        <a:t>Second indirect effect</a:t>
                      </a:r>
                      <a:r>
                        <a:rPr lang="en-US" sz="1500" baseline="0" dirty="0"/>
                        <a:t> (SIE)</a:t>
                      </a:r>
                    </a:p>
                    <a:p>
                      <a:pPr algn="ctr"/>
                      <a:r>
                        <a:rPr lang="en-US" sz="1500" baseline="0" dirty="0"/>
                        <a:t>(liquid CRs, </a:t>
                      </a:r>
                      <a:r>
                        <a:rPr lang="en-US" sz="1500" baseline="0" dirty="0">
                          <a:solidFill>
                            <a:srgbClr val="FFFF00"/>
                          </a:solidFill>
                        </a:rPr>
                        <a:t>CR6-CR11</a:t>
                      </a:r>
                      <a:r>
                        <a:rPr lang="en-US" sz="1500" baseline="0" dirty="0"/>
                        <a:t>)</a:t>
                      </a:r>
                      <a:endParaRPr lang="en-US" sz="1500" dirty="0"/>
                    </a:p>
                  </a:txBody>
                  <a:tcPr marL="68580" marR="68580" marT="34290" marB="34290"/>
                </a:tc>
                <a:extLst>
                  <a:ext uri="{0D108BD9-81ED-4DB2-BD59-A6C34878D82A}">
                    <a16:rowId xmlns:a16="http://schemas.microsoft.com/office/drawing/2014/main" val="10000"/>
                  </a:ext>
                </a:extLst>
              </a:tr>
              <a:tr h="434340">
                <a:tc gridSpan="3">
                  <a:txBody>
                    <a:bodyPr/>
                    <a:lstStyle/>
                    <a:p>
                      <a:pPr algn="ctr"/>
                      <a:r>
                        <a:rPr lang="en-US" sz="2400" b="1" baseline="0" dirty="0"/>
                        <a:t>“Conventional” paradigms (have been under scrutiny)</a:t>
                      </a:r>
                      <a:endParaRPr lang="en-US" sz="2400" b="1" dirty="0"/>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211580">
                <a:tc>
                  <a:txBody>
                    <a:bodyPr/>
                    <a:lstStyle/>
                    <a:p>
                      <a:pPr marL="285750" lvl="0" indent="-285750" algn="l">
                        <a:buFont typeface="Arial" charset="0"/>
                        <a:buChar char="•"/>
                      </a:pPr>
                      <a:r>
                        <a:rPr lang="en-US" sz="1500" b="1" dirty="0"/>
                        <a:t>CF increases</a:t>
                      </a:r>
                    </a:p>
                    <a:p>
                      <a:pPr marL="285750" lvl="0" indent="-285750" algn="l">
                        <a:buFont typeface="Arial" charset="0"/>
                        <a:buChar char="•"/>
                      </a:pPr>
                      <a:r>
                        <a:rPr lang="en-US" sz="1500" b="1" dirty="0"/>
                        <a:t>CTP decreases (CTH increases)</a:t>
                      </a:r>
                    </a:p>
                    <a:p>
                      <a:pPr marL="285750" lvl="0" indent="-285750" algn="l">
                        <a:buFont typeface="Arial" charset="0"/>
                        <a:buChar char="•"/>
                      </a:pPr>
                      <a:r>
                        <a:rPr lang="en-US" sz="1500" b="1" dirty="0"/>
                        <a:t>COT increases</a:t>
                      </a:r>
                    </a:p>
                    <a:p>
                      <a:pPr marL="285750" lvl="0" indent="-285750" algn="l">
                        <a:buFont typeface="Arial" charset="0"/>
                        <a:buChar char="•"/>
                      </a:pPr>
                      <a:r>
                        <a:rPr lang="en-US" sz="1500" b="1" dirty="0"/>
                        <a:t>CRE_SW and CRE_LW increase</a:t>
                      </a:r>
                    </a:p>
                    <a:p>
                      <a:pPr marL="285750" lvl="0" indent="-285750" algn="l">
                        <a:buFont typeface="Arial" charset="0"/>
                        <a:buChar char="•"/>
                      </a:pPr>
                      <a:r>
                        <a:rPr lang="en-US" sz="1500" b="1" dirty="0"/>
                        <a:t>PR and POP increases</a:t>
                      </a:r>
                    </a:p>
                  </a:txBody>
                  <a:tcPr marL="68580" marR="68580" marT="34290" marB="34290" anchor="ctr"/>
                </a:tc>
                <a:tc>
                  <a:txBody>
                    <a:bodyPr/>
                    <a:lstStyle/>
                    <a:p>
                      <a:pPr marL="285750" indent="-285750">
                        <a:buFont typeface="Arial" charset="0"/>
                        <a:buChar char="•"/>
                      </a:pPr>
                      <a:r>
                        <a:rPr lang="en-US" sz="1500" b="1" dirty="0"/>
                        <a:t>LWP constant</a:t>
                      </a:r>
                    </a:p>
                    <a:p>
                      <a:pPr marL="285750" indent="-285750">
                        <a:buFont typeface="Arial" charset="0"/>
                        <a:buChar char="•"/>
                      </a:pPr>
                      <a:r>
                        <a:rPr lang="en-US" sz="1500" b="1" baseline="0" dirty="0">
                          <a:sym typeface="Wingdings"/>
                        </a:rPr>
                        <a:t>CER decreases</a:t>
                      </a:r>
                    </a:p>
                    <a:p>
                      <a:pPr marL="285750" indent="-285750">
                        <a:buFont typeface="Arial" charset="0"/>
                        <a:buChar char="•"/>
                      </a:pPr>
                      <a:r>
                        <a:rPr lang="en-US" sz="1500" b="1" dirty="0"/>
                        <a:t>COT</a:t>
                      </a:r>
                      <a:r>
                        <a:rPr lang="en-US" sz="1500" b="1" baseline="0" dirty="0"/>
                        <a:t> increases</a:t>
                      </a:r>
                    </a:p>
                    <a:p>
                      <a:pPr marL="285750" indent="-285750">
                        <a:buFont typeface="Arial" charset="0"/>
                        <a:buChar char="•"/>
                      </a:pPr>
                      <a:r>
                        <a:rPr lang="en-US" sz="1500" b="1" baseline="0" dirty="0"/>
                        <a:t>CRE_SW increases</a:t>
                      </a:r>
                    </a:p>
                  </a:txBody>
                  <a:tcPr marL="68580" marR="68580" marT="34290" marB="34290" anchor="ctr"/>
                </a:tc>
                <a:tc>
                  <a:txBody>
                    <a:bodyPr/>
                    <a:lstStyle/>
                    <a:p>
                      <a:pPr marL="285750" indent="-285750">
                        <a:buFont typeface="Arial" charset="0"/>
                        <a:buChar char="•"/>
                      </a:pPr>
                      <a:r>
                        <a:rPr lang="en-US" sz="1500" b="1" baseline="0" dirty="0"/>
                        <a:t>PR and POP decrease</a:t>
                      </a:r>
                    </a:p>
                    <a:p>
                      <a:pPr marL="285750" indent="-285750">
                        <a:buFont typeface="Arial" charset="0"/>
                        <a:buChar char="•"/>
                      </a:pPr>
                      <a:r>
                        <a:rPr lang="en-US" sz="1500" b="1" baseline="0" dirty="0"/>
                        <a:t>CF increases</a:t>
                      </a:r>
                    </a:p>
                    <a:p>
                      <a:pPr marL="285750" indent="-285750">
                        <a:buFont typeface="Arial" charset="0"/>
                        <a:buChar char="•"/>
                      </a:pPr>
                      <a:r>
                        <a:rPr lang="en-US" sz="1500" b="1" baseline="0" dirty="0"/>
                        <a:t>LWP increases</a:t>
                      </a:r>
                    </a:p>
                    <a:p>
                      <a:pPr marL="285750" indent="-285750">
                        <a:buFont typeface="Arial" charset="0"/>
                        <a:buChar char="•"/>
                      </a:pPr>
                      <a:r>
                        <a:rPr lang="en-US" sz="1500" b="1" baseline="0" dirty="0">
                          <a:sym typeface="Wingdings"/>
                        </a:rPr>
                        <a:t>COT increases</a:t>
                      </a:r>
                    </a:p>
                    <a:p>
                      <a:pPr marL="285750" indent="-285750">
                        <a:buFont typeface="Arial" charset="0"/>
                        <a:buChar char="•"/>
                      </a:pPr>
                      <a:r>
                        <a:rPr lang="en-US" sz="1500" b="1" baseline="0" dirty="0">
                          <a:sym typeface="Wingdings"/>
                        </a:rPr>
                        <a:t>CRE_SW and CRE_LW increase</a:t>
                      </a:r>
                      <a:endParaRPr lang="en-US" sz="1500" b="1" baseline="0" dirty="0"/>
                    </a:p>
                  </a:txBody>
                  <a:tcPr marL="68580" marR="68580" marT="34290" marB="34290" anchor="ctr"/>
                </a:tc>
                <a:extLst>
                  <a:ext uri="{0D108BD9-81ED-4DB2-BD59-A6C34878D82A}">
                    <a16:rowId xmlns:a16="http://schemas.microsoft.com/office/drawing/2014/main" val="10002"/>
                  </a:ext>
                </a:extLst>
              </a:tr>
            </a:tbl>
          </a:graphicData>
        </a:graphic>
      </p:graphicFrame>
      <p:sp>
        <p:nvSpPr>
          <p:cNvPr id="3" name="TextBox 2"/>
          <p:cNvSpPr txBox="1"/>
          <p:nvPr/>
        </p:nvSpPr>
        <p:spPr>
          <a:xfrm rot="18882650">
            <a:off x="4619234" y="2248476"/>
            <a:ext cx="954685" cy="300082"/>
          </a:xfrm>
          <a:prstGeom prst="rect">
            <a:avLst/>
          </a:prstGeom>
          <a:noFill/>
        </p:spPr>
        <p:txBody>
          <a:bodyPr wrap="none" rtlCol="0">
            <a:spAutoFit/>
          </a:bodyPr>
          <a:lstStyle/>
          <a:p>
            <a:pPr defTabSz="914378"/>
            <a:r>
              <a:rPr lang="en-US" sz="1350" b="1" dirty="0">
                <a:solidFill>
                  <a:srgbClr val="ED7D31"/>
                </a:solidFill>
                <a:latin typeface="Calibri" panose="020F0502020204030204"/>
              </a:rPr>
              <a:t>“Twomey”</a:t>
            </a:r>
          </a:p>
        </p:txBody>
      </p:sp>
      <p:sp>
        <p:nvSpPr>
          <p:cNvPr id="7" name="TextBox 6"/>
          <p:cNvSpPr txBox="1"/>
          <p:nvPr/>
        </p:nvSpPr>
        <p:spPr>
          <a:xfrm rot="18781279">
            <a:off x="7811809" y="2248476"/>
            <a:ext cx="919482" cy="300082"/>
          </a:xfrm>
          <a:prstGeom prst="rect">
            <a:avLst/>
          </a:prstGeom>
          <a:noFill/>
        </p:spPr>
        <p:txBody>
          <a:bodyPr wrap="none" rtlCol="0">
            <a:spAutoFit/>
          </a:bodyPr>
          <a:lstStyle/>
          <a:p>
            <a:pPr defTabSz="914378"/>
            <a:r>
              <a:rPr lang="en-US" sz="1350" b="1" dirty="0">
                <a:solidFill>
                  <a:srgbClr val="ED7D31"/>
                </a:solidFill>
                <a:latin typeface="Calibri" panose="020F0502020204030204"/>
              </a:rPr>
              <a:t>“Lifetime”</a:t>
            </a:r>
          </a:p>
        </p:txBody>
      </p:sp>
      <p:pic>
        <p:nvPicPr>
          <p:cNvPr id="9" name="Picture 8">
            <a:extLst>
              <a:ext uri="{FF2B5EF4-FFF2-40B4-BE49-F238E27FC236}">
                <a16:creationId xmlns:a16="http://schemas.microsoft.com/office/drawing/2014/main" id="{48B1EA53-0278-1542-9232-89F19C4D2A58}"/>
              </a:ext>
            </a:extLst>
          </p:cNvPr>
          <p:cNvPicPr>
            <a:picLocks noChangeAspect="1"/>
          </p:cNvPicPr>
          <p:nvPr/>
        </p:nvPicPr>
        <p:blipFill rotWithShape="1">
          <a:blip r:embed="rId4"/>
          <a:srcRect r="44353"/>
          <a:stretch/>
        </p:blipFill>
        <p:spPr>
          <a:xfrm>
            <a:off x="0" y="3120144"/>
            <a:ext cx="2960943" cy="1971597"/>
          </a:xfrm>
          <a:prstGeom prst="rect">
            <a:avLst/>
          </a:prstGeom>
        </p:spPr>
      </p:pic>
      <p:pic>
        <p:nvPicPr>
          <p:cNvPr id="11" name="Picture 10">
            <a:extLst>
              <a:ext uri="{FF2B5EF4-FFF2-40B4-BE49-F238E27FC236}">
                <a16:creationId xmlns:a16="http://schemas.microsoft.com/office/drawing/2014/main" id="{FE13F59A-F1ED-3B4A-85BC-CB53C1006B89}"/>
              </a:ext>
            </a:extLst>
          </p:cNvPr>
          <p:cNvPicPr>
            <a:picLocks noChangeAspect="1"/>
          </p:cNvPicPr>
          <p:nvPr/>
        </p:nvPicPr>
        <p:blipFill rotWithShape="1">
          <a:blip r:embed="rId5"/>
          <a:srcRect l="12660" t="12054" r="33702" b="32111"/>
          <a:stretch/>
        </p:blipFill>
        <p:spPr>
          <a:xfrm>
            <a:off x="3698277" y="3158173"/>
            <a:ext cx="4725417" cy="1933568"/>
          </a:xfrm>
          <a:prstGeom prst="rect">
            <a:avLst/>
          </a:prstGeom>
        </p:spPr>
      </p:pic>
      <p:sp>
        <p:nvSpPr>
          <p:cNvPr id="4" name="TextBox 3">
            <a:extLst>
              <a:ext uri="{FF2B5EF4-FFF2-40B4-BE49-F238E27FC236}">
                <a16:creationId xmlns:a16="http://schemas.microsoft.com/office/drawing/2014/main" id="{74310C34-4BF1-6F4B-B14F-72DEF4C12F39}"/>
              </a:ext>
            </a:extLst>
          </p:cNvPr>
          <p:cNvSpPr txBox="1"/>
          <p:nvPr/>
        </p:nvSpPr>
        <p:spPr>
          <a:xfrm>
            <a:off x="614472" y="3898193"/>
            <a:ext cx="1237839" cy="230832"/>
          </a:xfrm>
          <a:prstGeom prst="rect">
            <a:avLst/>
          </a:prstGeom>
          <a:noFill/>
        </p:spPr>
        <p:txBody>
          <a:bodyPr wrap="none" rtlCol="0">
            <a:spAutoFit/>
          </a:bodyPr>
          <a:lstStyle/>
          <a:p>
            <a:pPr defTabSz="685800"/>
            <a:r>
              <a:rPr lang="en-US" sz="900" dirty="0">
                <a:solidFill>
                  <a:prstClr val="black"/>
                </a:solidFill>
                <a:latin typeface="Calibri" panose="020F0502020204030204"/>
              </a:rPr>
              <a:t>Rosenfeld et al. (2008)</a:t>
            </a:r>
          </a:p>
        </p:txBody>
      </p:sp>
      <p:sp>
        <p:nvSpPr>
          <p:cNvPr id="8" name="TextBox 7">
            <a:extLst>
              <a:ext uri="{FF2B5EF4-FFF2-40B4-BE49-F238E27FC236}">
                <a16:creationId xmlns:a16="http://schemas.microsoft.com/office/drawing/2014/main" id="{71985ABB-9B77-AF48-AE53-5B3274007D40}"/>
              </a:ext>
            </a:extLst>
          </p:cNvPr>
          <p:cNvSpPr txBox="1"/>
          <p:nvPr/>
        </p:nvSpPr>
        <p:spPr>
          <a:xfrm>
            <a:off x="4065554" y="3157839"/>
            <a:ext cx="1274003" cy="300082"/>
          </a:xfrm>
          <a:prstGeom prst="rect">
            <a:avLst/>
          </a:prstGeom>
          <a:noFill/>
        </p:spPr>
        <p:txBody>
          <a:bodyPr wrap="none" rtlCol="0">
            <a:spAutoFit/>
          </a:bodyPr>
          <a:lstStyle/>
          <a:p>
            <a:pPr defTabSz="685800"/>
            <a:r>
              <a:rPr lang="en-US" sz="1350" dirty="0">
                <a:solidFill>
                  <a:prstClr val="black"/>
                </a:solidFill>
                <a:latin typeface="Calibri" panose="020F0502020204030204"/>
              </a:rPr>
              <a:t>Old IPCC report</a:t>
            </a:r>
          </a:p>
        </p:txBody>
      </p:sp>
    </p:spTree>
    <p:extLst>
      <p:ext uri="{BB962C8B-B14F-4D97-AF65-F5344CB8AC3E}">
        <p14:creationId xmlns:p14="http://schemas.microsoft.com/office/powerpoint/2010/main" val="237692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lantic_shiptracks_lrg.jp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126503" y="126342"/>
            <a:ext cx="5103637" cy="623575"/>
          </a:xfrm>
        </p:spPr>
        <p:txBody>
          <a:bodyPr>
            <a:normAutofit/>
          </a:bodyPr>
          <a:lstStyle/>
          <a:p>
            <a:r>
              <a:rPr lang="en-US" sz="2800" b="1" dirty="0">
                <a:solidFill>
                  <a:schemeClr val="accent1"/>
                </a:solidFill>
                <a:latin typeface="Calibri" panose="020F0502020204030204" pitchFamily="34" charset="0"/>
                <a:cs typeface="Calibri" panose="020F0502020204030204" pitchFamily="34" charset="0"/>
              </a:rPr>
              <a:t>Local sensitivities, methodology</a:t>
            </a:r>
          </a:p>
        </p:txBody>
      </p:sp>
      <p:grpSp>
        <p:nvGrpSpPr>
          <p:cNvPr id="10" name="Group 9">
            <a:extLst>
              <a:ext uri="{FF2B5EF4-FFF2-40B4-BE49-F238E27FC236}">
                <a16:creationId xmlns:a16="http://schemas.microsoft.com/office/drawing/2014/main" id="{C5D5FCBC-091B-8543-847C-79ED267316E3}"/>
              </a:ext>
            </a:extLst>
          </p:cNvPr>
          <p:cNvGrpSpPr/>
          <p:nvPr/>
        </p:nvGrpSpPr>
        <p:grpSpPr>
          <a:xfrm>
            <a:off x="60155" y="662641"/>
            <a:ext cx="9023690" cy="4234172"/>
            <a:chOff x="6959709" y="27329666"/>
            <a:chExt cx="8483989" cy="5645561"/>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7F1FFE3-973B-2140-9FF3-605916B05002}"/>
                    </a:ext>
                  </a:extLst>
                </p:cNvPr>
                <p:cNvSpPr/>
                <p:nvPr/>
              </p:nvSpPr>
              <p:spPr>
                <a:xfrm>
                  <a:off x="6959709" y="27329666"/>
                  <a:ext cx="8483989" cy="5645561"/>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olidFill>
                        <a:srgbClr val="000000"/>
                      </a:solidFill>
                      <a:latin typeface="Calibri" panose="020F0502020204030204" pitchFamily="34" charset="0"/>
                      <a:ea typeface="Chalkboard SE" charset="0"/>
                      <a:cs typeface="Calibri" panose="020F0502020204030204" pitchFamily="34" charset="0"/>
                    </a:rPr>
                    <a:t>For </a:t>
                  </a:r>
                  <a:r>
                    <a:rPr lang="en-US" i="1" dirty="0">
                      <a:solidFill>
                        <a:srgbClr val="000000"/>
                      </a:solidFill>
                      <a:latin typeface="Calibri" panose="020F0502020204030204" pitchFamily="34" charset="0"/>
                      <a:ea typeface="Chalkboard SE" charset="0"/>
                      <a:cs typeface="Calibri" panose="020F0502020204030204" pitchFamily="34" charset="0"/>
                    </a:rPr>
                    <a:t>each grid cell</a:t>
                  </a:r>
                  <a:r>
                    <a:rPr lang="en-US" dirty="0">
                      <a:solidFill>
                        <a:srgbClr val="000000"/>
                      </a:solidFill>
                      <a:latin typeface="Calibri" panose="020F0502020204030204" pitchFamily="34" charset="0"/>
                      <a:ea typeface="Chalkboard SE" charset="0"/>
                      <a:cs typeface="Calibri" panose="020F0502020204030204" pitchFamily="34" charset="0"/>
                    </a:rPr>
                    <a:t> calculate the sensitivity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b="0" i="1" smtClean="0">
                              <a:latin typeface="Cambria Math" panose="02040503050406030204" pitchFamily="18" charset="0"/>
                            </a:rPr>
                            <m:t>𝐶𝐴𝑄</m:t>
                          </m:r>
                        </m:sub>
                      </m:sSub>
                      <m:r>
                        <a:rPr lang="en-US">
                          <a:latin typeface="Cambria Math" panose="02040503050406030204" pitchFamily="18" charset="0"/>
                          <a:ea typeface="Cambria Math" panose="02040503050406030204" pitchFamily="18" charset="0"/>
                        </a:rPr>
                        <m:t>)</m:t>
                      </m:r>
                    </m:oMath>
                  </a14:m>
                  <a:r>
                    <a:rPr lang="en-US" dirty="0">
                      <a:solidFill>
                        <a:srgbClr val="000000"/>
                      </a:solidFill>
                      <a:latin typeface="Calibri" panose="020F0502020204030204" pitchFamily="34" charset="0"/>
                      <a:ea typeface="Chalkboard SE" charset="0"/>
                      <a:cs typeface="Calibri" panose="020F0502020204030204" pitchFamily="34" charset="0"/>
                    </a:rPr>
                    <a:t> of an </a:t>
                  </a:r>
                  <a:r>
                    <a:rPr lang="en-US" u="sng" dirty="0">
                      <a:solidFill>
                        <a:srgbClr val="000000"/>
                      </a:solidFill>
                      <a:latin typeface="Calibri" panose="020F0502020204030204" pitchFamily="34" charset="0"/>
                      <a:ea typeface="Chalkboard SE" charset="0"/>
                      <a:cs typeface="Calibri" panose="020F0502020204030204" pitchFamily="34" charset="0"/>
                    </a:rPr>
                    <a:t>afternoon</a:t>
                  </a:r>
                  <a:r>
                    <a:rPr lang="en-US" dirty="0">
                      <a:solidFill>
                        <a:srgbClr val="000000"/>
                      </a:solidFill>
                      <a:latin typeface="Calibri" panose="020F0502020204030204" pitchFamily="34" charset="0"/>
                      <a:ea typeface="Chalkboard SE" charset="0"/>
                      <a:cs typeface="Calibri" panose="020F0502020204030204" pitchFamily="34" charset="0"/>
                    </a:rPr>
                    <a:t> cloud-affected quantity (</a:t>
                  </a:r>
                  <a14:m>
                    <m:oMath xmlns:m="http://schemas.openxmlformats.org/officeDocument/2006/math">
                      <m:r>
                        <a:rPr lang="en-US" b="0" i="1" smtClean="0">
                          <a:latin typeface="Cambria Math" panose="02040503050406030204" pitchFamily="18" charset="0"/>
                          <a:ea typeface="Cambria Math" panose="02040503050406030204" pitchFamily="18" charset="0"/>
                        </a:rPr>
                        <m:t>𝐶𝐴𝑄</m:t>
                      </m:r>
                    </m:oMath>
                  </a14:m>
                  <a:r>
                    <a:rPr lang="en-US" dirty="0">
                      <a:solidFill>
                        <a:srgbClr val="000000"/>
                      </a:solidFill>
                      <a:latin typeface="Calibri" panose="020F0502020204030204" pitchFamily="34" charset="0"/>
                      <a:ea typeface="Chalkboard SE" charset="0"/>
                      <a:cs typeface="Calibri" panose="020F0502020204030204" pitchFamily="34" charset="0"/>
                    </a:rPr>
                    <a:t>) to </a:t>
                  </a:r>
                  <a:r>
                    <a:rPr lang="en-US" u="sng" dirty="0">
                      <a:solidFill>
                        <a:srgbClr val="000000"/>
                      </a:solidFill>
                      <a:latin typeface="Calibri" panose="020F0502020204030204" pitchFamily="34" charset="0"/>
                      <a:ea typeface="Chalkboard SE" charset="0"/>
                      <a:cs typeface="Calibri" panose="020F0502020204030204" pitchFamily="34" charset="0"/>
                    </a:rPr>
                    <a:t>morning</a:t>
                  </a:r>
                  <a:r>
                    <a:rPr lang="en-US" dirty="0">
                      <a:solidFill>
                        <a:srgbClr val="000000"/>
                      </a:solidFill>
                      <a:latin typeface="Calibri" panose="020F0502020204030204" pitchFamily="34" charset="0"/>
                      <a:ea typeface="Chalkboard SE" charset="0"/>
                      <a:cs typeface="Calibri" panose="020F0502020204030204" pitchFamily="34" charset="0"/>
                    </a:rPr>
                    <a:t> AOD: </a:t>
                  </a:r>
                </a:p>
                <a:p>
                  <a:pPr marL="285750" indent="-285750">
                    <a:lnSpc>
                      <a:spcPct val="150000"/>
                    </a:lnSpc>
                    <a:buFont typeface="Arial" panose="020B0604020202020204" pitchFamily="34" charset="0"/>
                    <a:buChar char="•"/>
                  </a:pPr>
                  <a:endParaRPr lang="en-US" dirty="0">
                    <a:solidFill>
                      <a:srgbClr val="000000"/>
                    </a:solidFill>
                    <a:latin typeface="Chalkboard SE" charset="0"/>
                    <a:ea typeface="Chalkboard SE" charset="0"/>
                    <a:cs typeface="Chalkboard SE" charset="0"/>
                  </a:endParaRPr>
                </a:p>
                <a:p>
                  <a:pPr marL="285750" indent="-285750">
                    <a:lnSpc>
                      <a:spcPct val="150000"/>
                    </a:lnSpc>
                    <a:buFont typeface="Arial" panose="020B0604020202020204" pitchFamily="34" charset="0"/>
                    <a:buChar char="•"/>
                  </a:pPr>
                  <a:endParaRPr lang="en-US" dirty="0">
                    <a:solidFill>
                      <a:srgbClr val="000000"/>
                    </a:solidFill>
                    <a:latin typeface="Chalkboard SE" charset="0"/>
                    <a:ea typeface="Chalkboard SE" charset="0"/>
                    <a:cs typeface="Chalkboard SE" charset="0"/>
                  </a:endParaRPr>
                </a:p>
                <a:p>
                  <a:pPr marL="285750" indent="-285750">
                    <a:lnSpc>
                      <a:spcPct val="150000"/>
                    </a:lnSpc>
                    <a:buFont typeface="Arial" panose="020B0604020202020204" pitchFamily="34" charset="0"/>
                    <a:buChar char="•"/>
                  </a:pPr>
                  <a:endParaRPr lang="en-US" dirty="0">
                    <a:solidFill>
                      <a:srgbClr val="000000"/>
                    </a:solidFill>
                    <a:latin typeface="Chalkboard SE" charset="0"/>
                    <a:ea typeface="Chalkboard SE" charset="0"/>
                    <a:cs typeface="Chalkboard SE" charset="0"/>
                  </a:endParaRPr>
                </a:p>
                <a:p>
                  <a:pPr>
                    <a:lnSpc>
                      <a:spcPct val="150000"/>
                    </a:lnSpc>
                  </a:pPr>
                  <a:endParaRPr lang="en-US" dirty="0">
                    <a:solidFill>
                      <a:srgbClr val="000000"/>
                    </a:solidFill>
                    <a:latin typeface="Calibri" panose="020F0502020204030204" pitchFamily="34" charset="0"/>
                    <a:ea typeface="Chalkboard SE" charset="0"/>
                    <a:cs typeface="Calibri" panose="020F0502020204030204" pitchFamily="34" charset="0"/>
                  </a:endParaRPr>
                </a:p>
                <a:p>
                  <a:pPr marL="285750" indent="-285750">
                    <a:lnSpc>
                      <a:spcPct val="150000"/>
                    </a:lnSpc>
                    <a:buFont typeface="Arial" panose="020B0604020202020204" pitchFamily="34" charset="0"/>
                    <a:buChar char="•"/>
                  </a:pPr>
                  <a:r>
                    <a:rPr lang="en-US" dirty="0">
                      <a:solidFill>
                        <a:srgbClr val="000000"/>
                      </a:solidFill>
                      <a:latin typeface="Calibri" panose="020F0502020204030204" pitchFamily="34" charset="0"/>
                      <a:ea typeface="Chalkboard SE" charset="0"/>
                      <a:cs typeface="Calibri" panose="020F0502020204030204" pitchFamily="34" charset="0"/>
                    </a:rPr>
                    <a:t>Slope of linear regression of </a:t>
                  </a:r>
                  <a14:m>
                    <m:oMath xmlns:m="http://schemas.openxmlformats.org/officeDocument/2006/math">
                      <m:r>
                        <a:rPr lang="en-US" i="1">
                          <a:solidFill>
                            <a:srgbClr val="000000"/>
                          </a:solidFill>
                          <a:latin typeface="Cambria Math" panose="02040503050406030204" pitchFamily="18" charset="0"/>
                          <a:ea typeface="Chalkboard SE" charset="0"/>
                          <a:cs typeface="Chalkboard SE" charset="0"/>
                        </a:rPr>
                        <m:t>𝑙𝑛</m:t>
                      </m:r>
                      <m:r>
                        <a:rPr lang="en-US" b="0" i="1" smtClean="0">
                          <a:solidFill>
                            <a:srgbClr val="000000"/>
                          </a:solidFill>
                          <a:latin typeface="Cambria Math" panose="02040503050406030204" pitchFamily="18" charset="0"/>
                          <a:ea typeface="Cambria Math" panose="02040503050406030204" pitchFamily="18" charset="0"/>
                          <a:cs typeface="Chalkboard SE" charset="0"/>
                        </a:rPr>
                        <m:t>𝐶𝐴𝑄</m:t>
                      </m:r>
                      <m:r>
                        <a:rPr lang="en-US" i="1">
                          <a:solidFill>
                            <a:srgbClr val="000000"/>
                          </a:solidFill>
                          <a:latin typeface="Cambria Math" panose="02040503050406030204" pitchFamily="18" charset="0"/>
                          <a:ea typeface="Cambria Math" panose="02040503050406030204" pitchFamily="18" charset="0"/>
                          <a:cs typeface="Chalkboard SE" charset="0"/>
                        </a:rPr>
                        <m:t> </m:t>
                      </m:r>
                      <m:r>
                        <a:rPr lang="en-US" i="1">
                          <a:solidFill>
                            <a:srgbClr val="000000"/>
                          </a:solidFill>
                          <a:latin typeface="Cambria Math" panose="02040503050406030204" pitchFamily="18" charset="0"/>
                          <a:ea typeface="Cambria Math" panose="02040503050406030204" pitchFamily="18" charset="0"/>
                          <a:cs typeface="Chalkboard SE" charset="0"/>
                        </a:rPr>
                        <m:t>𝑣𝑠</m:t>
                      </m:r>
                      <m:r>
                        <a:rPr lang="en-US" i="1">
                          <a:solidFill>
                            <a:srgbClr val="000000"/>
                          </a:solidFill>
                          <a:latin typeface="Cambria Math" panose="02040503050406030204" pitchFamily="18" charset="0"/>
                          <a:ea typeface="Cambria Math" panose="02040503050406030204" pitchFamily="18" charset="0"/>
                          <a:cs typeface="Chalkboard SE" charset="0"/>
                        </a:rPr>
                        <m:t>. </m:t>
                      </m:r>
                      <m:r>
                        <a:rPr lang="en-US" i="1">
                          <a:solidFill>
                            <a:srgbClr val="000000"/>
                          </a:solidFill>
                          <a:latin typeface="Cambria Math" panose="02040503050406030204" pitchFamily="18" charset="0"/>
                          <a:ea typeface="Cambria Math" panose="02040503050406030204" pitchFamily="18" charset="0"/>
                          <a:cs typeface="Chalkboard SE" charset="0"/>
                        </a:rPr>
                        <m:t>𝑙𝑛𝐴𝑂𝐷</m:t>
                      </m:r>
                    </m:oMath>
                  </a14:m>
                  <a:r>
                    <a:rPr lang="en-US" b="0" dirty="0">
                      <a:solidFill>
                        <a:srgbClr val="000000"/>
                      </a:solidFill>
                      <a:latin typeface="Calibri" panose="020F0502020204030204" pitchFamily="34" charset="0"/>
                      <a:ea typeface="Cambria Math" panose="02040503050406030204" pitchFamily="18" charset="0"/>
                      <a:cs typeface="Chalkboard SE" charset="0"/>
                    </a:rPr>
                    <a:t> </a:t>
                  </a:r>
                  <a:r>
                    <a:rPr lang="en-US" i="1" dirty="0">
                      <a:solidFill>
                        <a:srgbClr val="000000"/>
                      </a:solidFill>
                      <a:latin typeface="Calibri" panose="020F0502020204030204" pitchFamily="34" charset="0"/>
                      <a:ea typeface="Cambria Math" panose="02040503050406030204" pitchFamily="18" charset="0"/>
                      <a:cs typeface="Chalkboard SE" charset="0"/>
                    </a:rPr>
                    <a:t>separately for each </a:t>
                  </a:r>
                  <a:r>
                    <a:rPr lang="en-US" dirty="0">
                      <a:solidFill>
                        <a:srgbClr val="000000"/>
                      </a:solidFill>
                      <a:latin typeface="Calibri" panose="020F0502020204030204" pitchFamily="34" charset="0"/>
                      <a:ea typeface="Chalkboard SE" charset="0"/>
                      <a:cs typeface="Calibri" panose="020F0502020204030204" pitchFamily="34" charset="0"/>
                    </a:rPr>
                    <a:t>group (”ice”, ”mixed”, “liquid”) of </a:t>
                  </a:r>
                  <a:r>
                    <a:rPr lang="en-US" u="sng" dirty="0">
                      <a:solidFill>
                        <a:srgbClr val="000000"/>
                      </a:solidFill>
                      <a:latin typeface="Calibri" panose="020F0502020204030204" pitchFamily="34" charset="0"/>
                      <a:ea typeface="Cambria Math" panose="02040503050406030204" pitchFamily="18" charset="0"/>
                      <a:cs typeface="Chalkboard SE" charset="0"/>
                    </a:rPr>
                    <a:t>morning</a:t>
                  </a:r>
                  <a:r>
                    <a:rPr lang="en-US" i="1" dirty="0">
                      <a:solidFill>
                        <a:srgbClr val="000000"/>
                      </a:solidFill>
                      <a:latin typeface="Calibri" panose="020F0502020204030204" pitchFamily="34" charset="0"/>
                      <a:ea typeface="Cambria Math" panose="02040503050406030204" pitchFamily="18" charset="0"/>
                      <a:cs typeface="Chalkboard SE" charset="0"/>
                    </a:rPr>
                    <a:t> </a:t>
                  </a:r>
                  <a:r>
                    <a:rPr lang="en-US" dirty="0">
                      <a:solidFill>
                        <a:srgbClr val="000000"/>
                      </a:solidFill>
                      <a:latin typeface="Calibri" panose="020F0502020204030204" pitchFamily="34" charset="0"/>
                      <a:ea typeface="Cambria Math" panose="02040503050406030204" pitchFamily="18" charset="0"/>
                      <a:cs typeface="Chalkboard SE" charset="0"/>
                    </a:rPr>
                    <a:t>CRs (separate regression for each CR12 </a:t>
                  </a:r>
                  <a:r>
                    <a:rPr lang="en-US" dirty="0" err="1">
                      <a:solidFill>
                        <a:srgbClr val="000000"/>
                      </a:solidFill>
                      <a:latin typeface="Calibri" panose="020F0502020204030204" pitchFamily="34" charset="0"/>
                      <a:ea typeface="Cambria Math" panose="02040503050406030204" pitchFamily="18" charset="0"/>
                      <a:cs typeface="Chalkboard SE" charset="0"/>
                    </a:rPr>
                    <a:t>subregime</a:t>
                  </a:r>
                  <a:r>
                    <a:rPr lang="en-US" dirty="0">
                      <a:solidFill>
                        <a:srgbClr val="000000"/>
                      </a:solidFill>
                      <a:latin typeface="Calibri" panose="020F0502020204030204" pitchFamily="34" charset="0"/>
                      <a:ea typeface="Cambria Math" panose="02040503050406030204" pitchFamily="18" charset="0"/>
                      <a:cs typeface="Chalkboard SE" charset="0"/>
                    </a:rPr>
                    <a:t>)</a:t>
                  </a:r>
                </a:p>
                <a:p>
                  <a:pPr marL="285750" indent="-285750">
                    <a:lnSpc>
                      <a:spcPct val="150000"/>
                    </a:lnSpc>
                    <a:buFont typeface="Arial" panose="020B0604020202020204" pitchFamily="34" charset="0"/>
                    <a:buChar char="•"/>
                  </a:pPr>
                  <a:r>
                    <a:rPr lang="en-US" dirty="0">
                      <a:solidFill>
                        <a:srgbClr val="000000"/>
                      </a:solidFill>
                      <a:latin typeface="Calibri" panose="020F0502020204030204" pitchFamily="34" charset="0"/>
                      <a:ea typeface="Chalkboard SE" charset="0"/>
                      <a:cs typeface="Calibri" panose="020F0502020204030204" pitchFamily="34" charset="0"/>
                    </a:rPr>
                    <a:t>Each point in the scatterplot represents a distinct morning CR occurrence.</a:t>
                  </a:r>
                </a:p>
                <a:p>
                  <a:pPr marL="285750" indent="-285750">
                    <a:lnSpc>
                      <a:spcPct val="150000"/>
                    </a:lnSpc>
                    <a:buFont typeface="Arial" panose="020B0604020202020204" pitchFamily="34" charset="0"/>
                    <a:buChar char="•"/>
                  </a:pPr>
                  <a:r>
                    <a:rPr lang="en-US" dirty="0">
                      <a:solidFill>
                        <a:srgbClr val="000000"/>
                      </a:solidFill>
                      <a:latin typeface="Calibri" panose="020F0502020204030204" pitchFamily="34" charset="0"/>
                      <a:ea typeface="Cambria Math" panose="02040503050406030204" pitchFamily="18" charset="0"/>
                      <a:cs typeface="Chalkboard SE" charset="0"/>
                    </a:rPr>
                    <a:t>We do not care what afternoon CR the </a:t>
                  </a:r>
                  <a:r>
                    <a:rPr lang="en-US"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CAQ</a:t>
                  </a:r>
                  <a:r>
                    <a:rPr lang="en-US" dirty="0">
                      <a:solidFill>
                        <a:srgbClr val="000000"/>
                      </a:solidFill>
                      <a:latin typeface="Calibri" panose="020F0502020204030204" pitchFamily="34" charset="0"/>
                      <a:ea typeface="Cambria Math" panose="02040503050406030204" pitchFamily="18" charset="0"/>
                      <a:cs typeface="Chalkboard SE" charset="0"/>
                    </a:rPr>
                    <a:t> corresponds to</a:t>
                  </a:r>
                  <a:endParaRPr lang="en-US" dirty="0">
                    <a:solidFill>
                      <a:srgbClr val="000000"/>
                    </a:solidFill>
                    <a:latin typeface="Calibri" panose="020F0502020204030204" pitchFamily="34" charset="0"/>
                    <a:ea typeface="Chalkboard SE" charset="0"/>
                    <a:cs typeface="Calibri" panose="020F0502020204030204" pitchFamily="34" charset="0"/>
                  </a:endParaRPr>
                </a:p>
              </p:txBody>
            </p:sp>
          </mc:Choice>
          <mc:Fallback xmlns="">
            <p:sp>
              <p:nvSpPr>
                <p:cNvPr id="11" name="Rectangle 10">
                  <a:extLst>
                    <a:ext uri="{FF2B5EF4-FFF2-40B4-BE49-F238E27FC236}">
                      <a16:creationId xmlns:a16="http://schemas.microsoft.com/office/drawing/2014/main" id="{97F1FFE3-973B-2140-9FF3-605916B05002}"/>
                    </a:ext>
                  </a:extLst>
                </p:cNvPr>
                <p:cNvSpPr>
                  <a:spLocks noRot="1" noChangeAspect="1" noMove="1" noResize="1" noEditPoints="1" noAdjustHandles="1" noChangeArrowheads="1" noChangeShapeType="1" noTextEdit="1"/>
                </p:cNvSpPr>
                <p:nvPr/>
              </p:nvSpPr>
              <p:spPr>
                <a:xfrm>
                  <a:off x="6959709" y="27329666"/>
                  <a:ext cx="8483989" cy="5645561"/>
                </a:xfrm>
                <a:prstGeom prst="rect">
                  <a:avLst/>
                </a:prstGeom>
                <a:blipFill>
                  <a:blip r:embed="rId4"/>
                  <a:stretch>
                    <a:fillRect l="-422" b="-1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76AB00E-812F-084D-85BC-57F7F6750865}"/>
                    </a:ext>
                  </a:extLst>
                </p:cNvPr>
                <p:cNvSpPr txBox="1"/>
                <p:nvPr/>
              </p:nvSpPr>
              <p:spPr>
                <a:xfrm>
                  <a:off x="7574231" y="28930740"/>
                  <a:ext cx="3711933" cy="1105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300" i="1" smtClean="0">
                                <a:latin typeface="Cambria Math" panose="02040503050406030204" pitchFamily="18" charset="0"/>
                              </a:rPr>
                            </m:ctrlPr>
                          </m:sSubPr>
                          <m:e>
                            <m:r>
                              <a:rPr lang="en-US" sz="2300" i="1">
                                <a:latin typeface="Cambria Math" panose="02040503050406030204" pitchFamily="18" charset="0"/>
                              </a:rPr>
                              <m:t>𝑆</m:t>
                            </m:r>
                          </m:e>
                          <m:sub>
                            <m:r>
                              <a:rPr lang="en-US" sz="2300" b="0" i="1" smtClean="0">
                                <a:latin typeface="Cambria Math" panose="02040503050406030204" pitchFamily="18" charset="0"/>
                                <a:ea typeface="Cambria Math" panose="02040503050406030204" pitchFamily="18" charset="0"/>
                              </a:rPr>
                              <m:t>𝐶𝐴𝑄</m:t>
                            </m:r>
                          </m:sub>
                        </m:sSub>
                        <m:r>
                          <a:rPr lang="en-US" sz="2300" i="1">
                            <a:latin typeface="Cambria Math" panose="02040503050406030204" pitchFamily="18" charset="0"/>
                          </a:rPr>
                          <m:t>=</m:t>
                        </m:r>
                        <m:f>
                          <m:fPr>
                            <m:ctrlPr>
                              <a:rPr lang="en-US" sz="2300" i="1">
                                <a:latin typeface="Cambria Math" panose="02040503050406030204" pitchFamily="18" charset="0"/>
                              </a:rPr>
                            </m:ctrlPr>
                          </m:fPr>
                          <m:num>
                            <m:r>
                              <a:rPr lang="en-US" sz="2300" i="1">
                                <a:latin typeface="Cambria Math" panose="02040503050406030204" pitchFamily="18" charset="0"/>
                              </a:rPr>
                              <m:t>𝑑𝑙𝑛</m:t>
                            </m:r>
                            <m:r>
                              <a:rPr lang="en-US" sz="2300" b="0" i="1" smtClean="0">
                                <a:latin typeface="Cambria Math" panose="02040503050406030204" pitchFamily="18" charset="0"/>
                              </a:rPr>
                              <m:t>(</m:t>
                            </m:r>
                            <m:r>
                              <a:rPr lang="en-US" sz="2300" b="0" i="1" smtClean="0">
                                <a:latin typeface="Cambria Math" panose="02040503050406030204" pitchFamily="18" charset="0"/>
                                <a:ea typeface="Cambria Math" panose="02040503050406030204" pitchFamily="18" charset="0"/>
                              </a:rPr>
                              <m:t>𝐶𝐴𝑄</m:t>
                            </m:r>
                            <m:r>
                              <a:rPr lang="en-US" sz="2300" b="0" i="1" smtClean="0">
                                <a:latin typeface="Cambria Math" panose="02040503050406030204" pitchFamily="18" charset="0"/>
                                <a:ea typeface="Cambria Math" panose="02040503050406030204" pitchFamily="18" charset="0"/>
                              </a:rPr>
                              <m:t>)</m:t>
                            </m:r>
                          </m:num>
                          <m:den>
                            <m:r>
                              <a:rPr lang="en-US" sz="2300" i="1">
                                <a:latin typeface="Cambria Math" panose="02040503050406030204" pitchFamily="18" charset="0"/>
                              </a:rPr>
                              <m:t>𝑑𝑙𝑛</m:t>
                            </m:r>
                            <m:r>
                              <a:rPr lang="en-US" sz="2300" b="0" i="1" smtClean="0">
                                <a:latin typeface="Cambria Math" panose="02040503050406030204" pitchFamily="18" charset="0"/>
                              </a:rPr>
                              <m:t>(</m:t>
                            </m:r>
                            <m:r>
                              <a:rPr lang="en-US" sz="2300" i="1">
                                <a:latin typeface="Cambria Math" panose="02040503050406030204" pitchFamily="18" charset="0"/>
                              </a:rPr>
                              <m:t>𝐴</m:t>
                            </m:r>
                            <m:r>
                              <a:rPr lang="en-US" sz="2300" b="0" i="1" smtClean="0">
                                <a:latin typeface="Cambria Math" panose="02040503050406030204" pitchFamily="18" charset="0"/>
                              </a:rPr>
                              <m:t>𝑂𝐷</m:t>
                            </m:r>
                            <m:r>
                              <a:rPr lang="en-US" sz="2300" b="0" i="1" smtClean="0">
                                <a:latin typeface="Cambria Math" panose="02040503050406030204" pitchFamily="18" charset="0"/>
                              </a:rPr>
                              <m:t>)</m:t>
                            </m:r>
                          </m:den>
                        </m:f>
                      </m:oMath>
                    </m:oMathPara>
                  </a14:m>
                  <a:endParaRPr lang="en-US" sz="2300" dirty="0"/>
                </a:p>
              </p:txBody>
            </p:sp>
          </mc:Choice>
          <mc:Fallback xmlns="">
            <p:sp>
              <p:nvSpPr>
                <p:cNvPr id="12" name="TextBox 11">
                  <a:extLst>
                    <a:ext uri="{FF2B5EF4-FFF2-40B4-BE49-F238E27FC236}">
                      <a16:creationId xmlns:a16="http://schemas.microsoft.com/office/drawing/2014/main" id="{176AB00E-812F-084D-85BC-57F7F6750865}"/>
                    </a:ext>
                  </a:extLst>
                </p:cNvPr>
                <p:cNvSpPr txBox="1">
                  <a:spLocks noRot="1" noChangeAspect="1" noMove="1" noResize="1" noEditPoints="1" noAdjustHandles="1" noChangeArrowheads="1" noChangeShapeType="1" noTextEdit="1"/>
                </p:cNvSpPr>
                <p:nvPr/>
              </p:nvSpPr>
              <p:spPr>
                <a:xfrm>
                  <a:off x="7574231" y="28930740"/>
                  <a:ext cx="3711933" cy="1105688"/>
                </a:xfrm>
                <a:prstGeom prst="rect">
                  <a:avLst/>
                </a:prstGeom>
                <a:blipFill>
                  <a:blip r:embed="rId5"/>
                  <a:stretch>
                    <a:fillRect b="-9091"/>
                  </a:stretch>
                </a:blipFill>
              </p:spPr>
              <p:txBody>
                <a:bodyPr/>
                <a:lstStyle/>
                <a:p>
                  <a:r>
                    <a:rPr lang="en-US">
                      <a:noFill/>
                    </a:rPr>
                    <a:t> </a:t>
                  </a:r>
                </a:p>
              </p:txBody>
            </p:sp>
          </mc:Fallback>
        </mc:AlternateContent>
      </p:grpSp>
      <p:pic>
        <p:nvPicPr>
          <p:cNvPr id="13" name="Picture 12">
            <a:extLst>
              <a:ext uri="{FF2B5EF4-FFF2-40B4-BE49-F238E27FC236}">
                <a16:creationId xmlns:a16="http://schemas.microsoft.com/office/drawing/2014/main" id="{C2EA3419-DEAC-3A47-9C1E-57E375F83904}"/>
              </a:ext>
            </a:extLst>
          </p:cNvPr>
          <p:cNvPicPr>
            <a:picLocks noChangeAspect="1"/>
          </p:cNvPicPr>
          <p:nvPr/>
        </p:nvPicPr>
        <p:blipFill>
          <a:blip r:embed="rId6"/>
          <a:stretch>
            <a:fillRect/>
          </a:stretch>
        </p:blipFill>
        <p:spPr>
          <a:xfrm>
            <a:off x="4896965" y="1325091"/>
            <a:ext cx="2044293" cy="1913108"/>
          </a:xfrm>
          <a:prstGeom prst="rect">
            <a:avLst/>
          </a:prstGeom>
        </p:spPr>
      </p:pic>
    </p:spTree>
    <p:extLst>
      <p:ext uri="{BB962C8B-B14F-4D97-AF65-F5344CB8AC3E}">
        <p14:creationId xmlns:p14="http://schemas.microsoft.com/office/powerpoint/2010/main" val="369480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lantic_shiptracks_lrg.jp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5376" y="-2919"/>
            <a:ext cx="9144000" cy="5143500"/>
          </a:xfrm>
          <a:prstGeom prst="rect">
            <a:avLst/>
          </a:prstGeom>
        </p:spPr>
      </p:pic>
      <p:sp>
        <p:nvSpPr>
          <p:cNvPr id="21" name="TextBox 20"/>
          <p:cNvSpPr txBox="1"/>
          <p:nvPr/>
        </p:nvSpPr>
        <p:spPr>
          <a:xfrm>
            <a:off x="146614" y="602313"/>
            <a:ext cx="8582858" cy="3980577"/>
          </a:xfrm>
          <a:prstGeom prst="rect">
            <a:avLst/>
          </a:prstGeom>
          <a:noFill/>
        </p:spPr>
        <p:txBody>
          <a:bodyPr wrap="square" rtlCol="0">
            <a:spAutoFit/>
          </a:bodyPr>
          <a:lstStyle/>
          <a:p>
            <a:pPr marL="285743" indent="-194306" defTabSz="914378">
              <a:spcBef>
                <a:spcPts val="990"/>
              </a:spcBef>
              <a:buFont typeface="Arial" charset="0"/>
              <a:buChar char="•"/>
            </a:pPr>
            <a:r>
              <a:rPr lang="en-US" sz="2400" dirty="0">
                <a:solidFill>
                  <a:prstClr val="black"/>
                </a:solidFill>
                <a:latin typeface="Calibri" panose="020F0502020204030204"/>
              </a:rPr>
              <a:t>Is AOD appropriate?</a:t>
            </a:r>
          </a:p>
          <a:p>
            <a:pPr marL="834369" lvl="1" indent="-285743" defTabSz="914378">
              <a:spcBef>
                <a:spcPts val="990"/>
              </a:spcBef>
              <a:buFont typeface="Courier New" panose="02070309020205020404" pitchFamily="49" charset="0"/>
              <a:buChar char="o"/>
            </a:pPr>
            <a:r>
              <a:rPr lang="en-US" dirty="0">
                <a:solidFill>
                  <a:prstClr val="black"/>
                </a:solidFill>
                <a:latin typeface="Calibri" panose="020F0502020204030204"/>
              </a:rPr>
              <a:t>AI=AOD×AE is not always available (MERRA2 and MODIS-land)</a:t>
            </a:r>
          </a:p>
          <a:p>
            <a:pPr marL="834369" lvl="1" indent="-285743" defTabSz="914378">
              <a:spcBef>
                <a:spcPts val="990"/>
              </a:spcBef>
              <a:buFont typeface="Courier New" panose="02070309020205020404" pitchFamily="49" charset="0"/>
              <a:buChar char="o"/>
            </a:pPr>
            <a:r>
              <a:rPr lang="en-US" dirty="0">
                <a:solidFill>
                  <a:prstClr val="black"/>
                </a:solidFill>
                <a:latin typeface="Calibri" panose="020F0502020204030204"/>
              </a:rPr>
              <a:t>Strictly speaking, CCN(z)/IN(z) are most appropriate</a:t>
            </a:r>
          </a:p>
          <a:p>
            <a:pPr marL="285743" indent="-194306" defTabSz="914378">
              <a:spcBef>
                <a:spcPts val="990"/>
              </a:spcBef>
              <a:buFont typeface="Arial" charset="0"/>
              <a:buChar char="•"/>
            </a:pPr>
            <a:r>
              <a:rPr lang="en-US" sz="2400" dirty="0">
                <a:solidFill>
                  <a:prstClr val="black"/>
                </a:solidFill>
                <a:latin typeface="Calibri" panose="020F0502020204030204"/>
              </a:rPr>
              <a:t>Aerosol in the neighborhood of clouds problematic</a:t>
            </a:r>
          </a:p>
          <a:p>
            <a:pPr marL="834369" lvl="1" indent="-285743" defTabSz="914378">
              <a:spcBef>
                <a:spcPts val="990"/>
              </a:spcBef>
              <a:buFont typeface="Courier New" panose="02070309020205020404" pitchFamily="49" charset="0"/>
              <a:buChar char="o"/>
            </a:pPr>
            <a:r>
              <a:rPr lang="en-US" dirty="0">
                <a:solidFill>
                  <a:prstClr val="black"/>
                </a:solidFill>
                <a:latin typeface="Calibri" panose="020F0502020204030204"/>
              </a:rPr>
              <a:t>Sampling issue for MODIS</a:t>
            </a:r>
          </a:p>
          <a:p>
            <a:pPr marL="285743" indent="-194306" defTabSz="914378">
              <a:spcBef>
                <a:spcPts val="990"/>
              </a:spcBef>
              <a:buFont typeface="Arial" charset="0"/>
              <a:buChar char="•"/>
            </a:pPr>
            <a:r>
              <a:rPr lang="en-US" sz="2400" dirty="0">
                <a:solidFill>
                  <a:prstClr val="black"/>
                </a:solidFill>
                <a:latin typeface="Calibri" panose="020F0502020204030204"/>
              </a:rPr>
              <a:t>Time delay between Terra and Aqua vs timescale of interaction</a:t>
            </a:r>
          </a:p>
          <a:p>
            <a:pPr marL="285743" indent="-194306" defTabSz="914378">
              <a:spcBef>
                <a:spcPts val="990"/>
              </a:spcBef>
              <a:buFont typeface="Arial" charset="0"/>
              <a:buChar char="•"/>
            </a:pPr>
            <a:r>
              <a:rPr lang="en-US" sz="2400" dirty="0">
                <a:solidFill>
                  <a:prstClr val="black"/>
                </a:solidFill>
                <a:latin typeface="Calibri" panose="020F0502020204030204"/>
              </a:rPr>
              <a:t>Meteorological influences</a:t>
            </a:r>
          </a:p>
          <a:p>
            <a:pPr marL="834369" lvl="1" indent="-285743" defTabSz="914378">
              <a:spcBef>
                <a:spcPts val="990"/>
              </a:spcBef>
              <a:buFont typeface="Courier New" panose="02070309020205020404" pitchFamily="49" charset="0"/>
              <a:buChar char="o"/>
            </a:pPr>
            <a:r>
              <a:rPr lang="en-US" dirty="0">
                <a:solidFill>
                  <a:prstClr val="black"/>
                </a:solidFill>
                <a:latin typeface="Calibri" panose="020F0502020204030204"/>
              </a:rPr>
              <a:t>How much do CRs constrain?</a:t>
            </a:r>
          </a:p>
          <a:p>
            <a:pPr marL="834369" lvl="1" indent="-285743" defTabSz="914378">
              <a:spcBef>
                <a:spcPts val="990"/>
              </a:spcBef>
              <a:buFont typeface="Courier New" panose="02070309020205020404" pitchFamily="49" charset="0"/>
              <a:buChar char="o"/>
            </a:pPr>
            <a:r>
              <a:rPr lang="en-US" dirty="0">
                <a:solidFill>
                  <a:prstClr val="black"/>
                </a:solidFill>
                <a:latin typeface="Calibri" panose="020F0502020204030204"/>
              </a:rPr>
              <a:t>Have looked into this, will not show today</a:t>
            </a:r>
          </a:p>
        </p:txBody>
      </p:sp>
      <p:sp>
        <p:nvSpPr>
          <p:cNvPr id="8" name="Title 1">
            <a:extLst>
              <a:ext uri="{FF2B5EF4-FFF2-40B4-BE49-F238E27FC236}">
                <a16:creationId xmlns:a16="http://schemas.microsoft.com/office/drawing/2014/main" id="{45F8C933-E90E-464C-86E5-2DE491197BDF}"/>
              </a:ext>
            </a:extLst>
          </p:cNvPr>
          <p:cNvSpPr txBox="1">
            <a:spLocks/>
          </p:cNvSpPr>
          <p:nvPr/>
        </p:nvSpPr>
        <p:spPr>
          <a:xfrm>
            <a:off x="3370207" y="46577"/>
            <a:ext cx="2434338" cy="555736"/>
          </a:xfrm>
          <a:prstGeom prst="rect">
            <a:avLst/>
          </a:prstGeom>
        </p:spPr>
        <p:txBody>
          <a:bodyPr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83">
              <a:lnSpc>
                <a:spcPct val="100000"/>
              </a:lnSpc>
            </a:pPr>
            <a:r>
              <a:rPr lang="en-US" sz="3600" b="1" dirty="0">
                <a:solidFill>
                  <a:srgbClr val="5B9BD5"/>
                </a:solidFill>
                <a:latin typeface="Calibri" panose="020F0502020204030204" pitchFamily="34" charset="0"/>
                <a:cs typeface="Calibri" panose="020F0502020204030204" pitchFamily="34" charset="0"/>
              </a:rPr>
              <a:t>Caveats</a:t>
            </a:r>
          </a:p>
        </p:txBody>
      </p:sp>
    </p:spTree>
    <p:extLst>
      <p:ext uri="{BB962C8B-B14F-4D97-AF65-F5344CB8AC3E}">
        <p14:creationId xmlns:p14="http://schemas.microsoft.com/office/powerpoint/2010/main" val="280217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E3387-621A-A349-8D27-A344FE9EE204}"/>
              </a:ext>
            </a:extLst>
          </p:cNvPr>
          <p:cNvSpPr/>
          <p:nvPr/>
        </p:nvSpPr>
        <p:spPr>
          <a:xfrm>
            <a:off x="1817832" y="4620280"/>
            <a:ext cx="7120071" cy="523220"/>
          </a:xfrm>
          <a:prstGeom prst="rect">
            <a:avLst/>
          </a:prstGeom>
        </p:spPr>
        <p:txBody>
          <a:bodyPr wrap="square">
            <a:spAutoFit/>
          </a:bodyPr>
          <a:lstStyle/>
          <a:p>
            <a:pPr defTabSz="685800"/>
            <a:r>
              <a:rPr lang="en-US" sz="1400" b="1" dirty="0">
                <a:solidFill>
                  <a:schemeClr val="bg2">
                    <a:lumMod val="75000"/>
                  </a:schemeClr>
                </a:solidFill>
                <a:latin typeface="Calibri" panose="020F0502020204030204" pitchFamily="34" charset="0"/>
                <a:cs typeface="Calibri" panose="020F0502020204030204" pitchFamily="34" charset="0"/>
              </a:rPr>
              <a:t>Gray:</a:t>
            </a:r>
            <a:r>
              <a:rPr lang="en-US" sz="1400" dirty="0">
                <a:solidFill>
                  <a:srgbClr val="000000"/>
                </a:solidFill>
                <a:latin typeface="Calibri" panose="020F0502020204030204" pitchFamily="34" charset="0"/>
                <a:cs typeface="Calibri" panose="020F0502020204030204" pitchFamily="34" charset="0"/>
              </a:rPr>
              <a:t> Fewer than 5 points available</a:t>
            </a:r>
          </a:p>
          <a:p>
            <a:pPr defTabSz="685800"/>
            <a:r>
              <a:rPr lang="en-US" sz="1400" b="1" dirty="0">
                <a:solidFill>
                  <a:schemeClr val="accent4">
                    <a:lumMod val="60000"/>
                    <a:lumOff val="40000"/>
                  </a:schemeClr>
                </a:solidFill>
                <a:latin typeface="Calibri" panose="020F0502020204030204" pitchFamily="34" charset="0"/>
                <a:cs typeface="Calibri" panose="020F0502020204030204" pitchFamily="34" charset="0"/>
              </a:rPr>
              <a:t>Yellow shading:</a:t>
            </a:r>
            <a:r>
              <a:rPr lang="en-US" sz="1400" b="1" dirty="0">
                <a:solidFill>
                  <a:srgbClr val="FFFF00"/>
                </a:solidFill>
                <a:latin typeface="Calibri" panose="020F0502020204030204" pitchFamily="34" charset="0"/>
                <a:cs typeface="Calibri" panose="020F0502020204030204" pitchFamily="34" charset="0"/>
              </a:rPr>
              <a:t> </a:t>
            </a:r>
            <a:r>
              <a:rPr lang="en-US" sz="1400" dirty="0">
                <a:solidFill>
                  <a:srgbClr val="000000"/>
                </a:solidFill>
                <a:latin typeface="Calibri" panose="020F0502020204030204" pitchFamily="34" charset="0"/>
                <a:cs typeface="Calibri" panose="020F0502020204030204" pitchFamily="34" charset="0"/>
              </a:rPr>
              <a:t> Failed F-test for goodness of fit at 95% confidence level.</a:t>
            </a:r>
            <a:r>
              <a:rPr lang="en-US" sz="1400" dirty="0">
                <a:solidFill>
                  <a:srgbClr val="000000"/>
                </a:solidFill>
                <a:latin typeface="Chalkboard SE" panose="03050602040202020205" pitchFamily="66" charset="77"/>
              </a:rPr>
              <a:t> </a:t>
            </a:r>
          </a:p>
        </p:txBody>
      </p:sp>
      <p:sp>
        <p:nvSpPr>
          <p:cNvPr id="9" name="Title 1">
            <a:extLst>
              <a:ext uri="{FF2B5EF4-FFF2-40B4-BE49-F238E27FC236}">
                <a16:creationId xmlns:a16="http://schemas.microsoft.com/office/drawing/2014/main" id="{5D0295C2-2E67-6545-ABFA-8C4C504F3CFA}"/>
              </a:ext>
            </a:extLst>
          </p:cNvPr>
          <p:cNvSpPr>
            <a:spLocks noGrp="1"/>
          </p:cNvSpPr>
          <p:nvPr/>
        </p:nvSpPr>
        <p:spPr>
          <a:xfrm>
            <a:off x="3391638" y="-110789"/>
            <a:ext cx="2360723" cy="62357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solidFill>
                  <a:srgbClr val="5B9BD5"/>
                </a:solidFill>
                <a:latin typeface="Calibri" panose="020F0502020204030204" pitchFamily="34" charset="0"/>
                <a:cs typeface="Calibri" panose="020F0502020204030204" pitchFamily="34" charset="0"/>
              </a:rPr>
              <a:t>Some examples</a:t>
            </a:r>
          </a:p>
        </p:txBody>
      </p:sp>
      <p:pic>
        <p:nvPicPr>
          <p:cNvPr id="10" name="Picture 9">
            <a:extLst>
              <a:ext uri="{FF2B5EF4-FFF2-40B4-BE49-F238E27FC236}">
                <a16:creationId xmlns:a16="http://schemas.microsoft.com/office/drawing/2014/main" id="{B7DEBEFA-2947-1D49-BC66-75786F8D5B1A}"/>
              </a:ext>
            </a:extLst>
          </p:cNvPr>
          <p:cNvPicPr>
            <a:picLocks noChangeAspect="1"/>
          </p:cNvPicPr>
          <p:nvPr/>
        </p:nvPicPr>
        <p:blipFill>
          <a:blip r:embed="rId2"/>
          <a:stretch>
            <a:fillRect/>
          </a:stretch>
        </p:blipFill>
        <p:spPr>
          <a:xfrm>
            <a:off x="716784" y="402609"/>
            <a:ext cx="3153937" cy="2103119"/>
          </a:xfrm>
          <a:prstGeom prst="rect">
            <a:avLst/>
          </a:prstGeom>
        </p:spPr>
      </p:pic>
      <p:pic>
        <p:nvPicPr>
          <p:cNvPr id="11" name="Picture 10">
            <a:extLst>
              <a:ext uri="{FF2B5EF4-FFF2-40B4-BE49-F238E27FC236}">
                <a16:creationId xmlns:a16="http://schemas.microsoft.com/office/drawing/2014/main" id="{7C8CEF39-A49C-DB4A-831D-6662E005BF2A}"/>
              </a:ext>
            </a:extLst>
          </p:cNvPr>
          <p:cNvPicPr>
            <a:picLocks noChangeAspect="1"/>
          </p:cNvPicPr>
          <p:nvPr/>
        </p:nvPicPr>
        <p:blipFill>
          <a:blip r:embed="rId3"/>
          <a:stretch>
            <a:fillRect/>
          </a:stretch>
        </p:blipFill>
        <p:spPr>
          <a:xfrm>
            <a:off x="716783" y="2571750"/>
            <a:ext cx="3153937" cy="2103119"/>
          </a:xfrm>
          <a:prstGeom prst="rect">
            <a:avLst/>
          </a:prstGeom>
        </p:spPr>
      </p:pic>
      <p:sp>
        <p:nvSpPr>
          <p:cNvPr id="2" name="TextBox 1">
            <a:extLst>
              <a:ext uri="{FF2B5EF4-FFF2-40B4-BE49-F238E27FC236}">
                <a16:creationId xmlns:a16="http://schemas.microsoft.com/office/drawing/2014/main" id="{141C91F4-1353-494B-B597-8E91415C785F}"/>
              </a:ext>
            </a:extLst>
          </p:cNvPr>
          <p:cNvSpPr txBox="1"/>
          <p:nvPr/>
        </p:nvSpPr>
        <p:spPr>
          <a:xfrm rot="16200000">
            <a:off x="3657865" y="3363015"/>
            <a:ext cx="1472519" cy="369332"/>
          </a:xfrm>
          <a:prstGeom prst="rect">
            <a:avLst/>
          </a:prstGeom>
          <a:noFill/>
        </p:spPr>
        <p:txBody>
          <a:bodyPr wrap="none" rtlCol="0">
            <a:spAutoFit/>
          </a:bodyPr>
          <a:lstStyle/>
          <a:p>
            <a:r>
              <a:rPr lang="en-US" dirty="0"/>
              <a:t>MERRA2 AOD</a:t>
            </a:r>
          </a:p>
        </p:txBody>
      </p:sp>
      <p:sp>
        <p:nvSpPr>
          <p:cNvPr id="12" name="TextBox 11">
            <a:extLst>
              <a:ext uri="{FF2B5EF4-FFF2-40B4-BE49-F238E27FC236}">
                <a16:creationId xmlns:a16="http://schemas.microsoft.com/office/drawing/2014/main" id="{1DD5A94A-3908-F84D-B25A-730FBABFD8E7}"/>
              </a:ext>
            </a:extLst>
          </p:cNvPr>
          <p:cNvSpPr txBox="1"/>
          <p:nvPr/>
        </p:nvSpPr>
        <p:spPr>
          <a:xfrm rot="16200000">
            <a:off x="3710228" y="1156522"/>
            <a:ext cx="1318631" cy="369332"/>
          </a:xfrm>
          <a:prstGeom prst="rect">
            <a:avLst/>
          </a:prstGeom>
          <a:noFill/>
        </p:spPr>
        <p:txBody>
          <a:bodyPr wrap="none" rtlCol="0">
            <a:spAutoFit/>
          </a:bodyPr>
          <a:lstStyle/>
          <a:p>
            <a:r>
              <a:rPr lang="en-US" dirty="0"/>
              <a:t>MODIS AOD</a:t>
            </a:r>
          </a:p>
        </p:txBody>
      </p:sp>
      <p:pic>
        <p:nvPicPr>
          <p:cNvPr id="13" name="Picture 12">
            <a:extLst>
              <a:ext uri="{FF2B5EF4-FFF2-40B4-BE49-F238E27FC236}">
                <a16:creationId xmlns:a16="http://schemas.microsoft.com/office/drawing/2014/main" id="{C97CC33B-62B1-8A4F-849B-580C6F7E2FD9}"/>
              </a:ext>
            </a:extLst>
          </p:cNvPr>
          <p:cNvPicPr>
            <a:picLocks noChangeAspect="1"/>
          </p:cNvPicPr>
          <p:nvPr/>
        </p:nvPicPr>
        <p:blipFill>
          <a:blip r:embed="rId4"/>
          <a:stretch>
            <a:fillRect/>
          </a:stretch>
        </p:blipFill>
        <p:spPr>
          <a:xfrm>
            <a:off x="4868364" y="392394"/>
            <a:ext cx="3153936" cy="2103119"/>
          </a:xfrm>
          <a:prstGeom prst="rect">
            <a:avLst/>
          </a:prstGeom>
        </p:spPr>
      </p:pic>
      <p:pic>
        <p:nvPicPr>
          <p:cNvPr id="14" name="Picture 13">
            <a:extLst>
              <a:ext uri="{FF2B5EF4-FFF2-40B4-BE49-F238E27FC236}">
                <a16:creationId xmlns:a16="http://schemas.microsoft.com/office/drawing/2014/main" id="{7DFA62E2-C0DA-2E42-9CF9-9E35C97CE867}"/>
              </a:ext>
            </a:extLst>
          </p:cNvPr>
          <p:cNvPicPr>
            <a:picLocks noChangeAspect="1"/>
          </p:cNvPicPr>
          <p:nvPr/>
        </p:nvPicPr>
        <p:blipFill>
          <a:blip r:embed="rId5"/>
          <a:stretch>
            <a:fillRect/>
          </a:stretch>
        </p:blipFill>
        <p:spPr>
          <a:xfrm>
            <a:off x="4868363" y="2496122"/>
            <a:ext cx="3153937" cy="2103119"/>
          </a:xfrm>
          <a:prstGeom prst="rect">
            <a:avLst/>
          </a:prstGeom>
        </p:spPr>
      </p:pic>
    </p:spTree>
    <p:extLst>
      <p:ext uri="{BB962C8B-B14F-4D97-AF65-F5344CB8AC3E}">
        <p14:creationId xmlns:p14="http://schemas.microsoft.com/office/powerpoint/2010/main" val="326815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6871A-7FAF-3C49-BC5A-069C715BAAD9}"/>
              </a:ext>
            </a:extLst>
          </p:cNvPr>
          <p:cNvPicPr>
            <a:picLocks noChangeAspect="1"/>
          </p:cNvPicPr>
          <p:nvPr/>
        </p:nvPicPr>
        <p:blipFill>
          <a:blip r:embed="rId2"/>
          <a:stretch>
            <a:fillRect/>
          </a:stretch>
        </p:blipFill>
        <p:spPr>
          <a:xfrm>
            <a:off x="1934488" y="0"/>
            <a:ext cx="5275023" cy="5143500"/>
          </a:xfrm>
          <a:prstGeom prst="rect">
            <a:avLst/>
          </a:prstGeom>
        </p:spPr>
      </p:pic>
      <p:sp>
        <p:nvSpPr>
          <p:cNvPr id="6" name="Title 1">
            <a:extLst>
              <a:ext uri="{FF2B5EF4-FFF2-40B4-BE49-F238E27FC236}">
                <a16:creationId xmlns:a16="http://schemas.microsoft.com/office/drawing/2014/main" id="{4402D5A9-6F7F-6840-B128-C2A57AC6BBD0}"/>
              </a:ext>
            </a:extLst>
          </p:cNvPr>
          <p:cNvSpPr>
            <a:spLocks noGrp="1"/>
          </p:cNvSpPr>
          <p:nvPr/>
        </p:nvSpPr>
        <p:spPr>
          <a:xfrm rot="16200000">
            <a:off x="-1467256" y="2184705"/>
            <a:ext cx="4815384" cy="62357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solidFill>
                  <a:srgbClr val="5B9BD5"/>
                </a:solidFill>
                <a:latin typeface="Calibri" panose="020F0502020204030204" pitchFamily="34" charset="0"/>
                <a:cs typeface="Calibri" panose="020F0502020204030204" pitchFamily="34" charset="0"/>
              </a:rPr>
              <a:t>Sensitivity boxplots, MODIS AOD</a:t>
            </a:r>
          </a:p>
        </p:txBody>
      </p:sp>
    </p:spTree>
    <p:extLst>
      <p:ext uri="{BB962C8B-B14F-4D97-AF65-F5344CB8AC3E}">
        <p14:creationId xmlns:p14="http://schemas.microsoft.com/office/powerpoint/2010/main" val="35562291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7427</TotalTime>
  <Words>864</Words>
  <Application>Microsoft Macintosh PowerPoint</Application>
  <PresentationFormat>On-screen Show (16:9)</PresentationFormat>
  <Paragraphs>118</Paragraphs>
  <Slides>18</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Cambria Math</vt:lpstr>
      <vt:lpstr>Chalkboard SE</vt:lpstr>
      <vt:lpstr>Courier New</vt:lpstr>
      <vt:lpstr>Wingdings</vt:lpstr>
      <vt:lpstr>Office Theme</vt:lpstr>
      <vt:lpstr>2_Office Theme</vt:lpstr>
      <vt:lpstr>  </vt:lpstr>
      <vt:lpstr>Motivation and approach</vt:lpstr>
      <vt:lpstr>MODIS Joint CTP-COT histograms</vt:lpstr>
      <vt:lpstr>PowerPoint Presentation</vt:lpstr>
      <vt:lpstr>Radiation/Precipitation signals we are searching for as AOD increases (Classic Paradigms)</vt:lpstr>
      <vt:lpstr>Local sensitivities,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variability for TMPA  (100 trials, min and max)</dc:title>
  <dc:creator>Nayeong Cho</dc:creator>
  <cp:lastModifiedBy>Oreopoulos, Lazaros (GSFC-6130)</cp:lastModifiedBy>
  <cp:revision>321</cp:revision>
  <dcterms:created xsi:type="dcterms:W3CDTF">2016-07-29T17:26:57Z</dcterms:created>
  <dcterms:modified xsi:type="dcterms:W3CDTF">2019-04-26T03:19:25Z</dcterms:modified>
</cp:coreProperties>
</file>