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0" r:id="rId5"/>
    <p:sldId id="261" r:id="rId6"/>
    <p:sldId id="269" r:id="rId7"/>
    <p:sldId id="262" r:id="rId8"/>
    <p:sldId id="263" r:id="rId9"/>
    <p:sldId id="267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/>
    <p:restoredTop sz="94640"/>
  </p:normalViewPr>
  <p:slideViewPr>
    <p:cSldViewPr snapToGrid="0" snapToObjects="1">
      <p:cViewPr>
        <p:scale>
          <a:sx n="55" d="100"/>
          <a:sy n="55" d="100"/>
        </p:scale>
        <p:origin x="2640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1E8-7657-5C41-9594-0CB1ED1B792D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2C-F728-4344-A52B-E5D63960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1E8-7657-5C41-9594-0CB1ED1B792D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2C-F728-4344-A52B-E5D63960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1E8-7657-5C41-9594-0CB1ED1B792D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2C-F728-4344-A52B-E5D63960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1E8-7657-5C41-9594-0CB1ED1B792D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2C-F728-4344-A52B-E5D63960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1E8-7657-5C41-9594-0CB1ED1B792D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2C-F728-4344-A52B-E5D63960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1E8-7657-5C41-9594-0CB1ED1B792D}" type="datetimeFigureOut">
              <a:rPr lang="en-US" smtClean="0"/>
              <a:t>4/21/19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2C-F728-4344-A52B-E5D63960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7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1E8-7657-5C41-9594-0CB1ED1B792D}" type="datetimeFigureOut">
              <a:rPr lang="en-US" smtClean="0"/>
              <a:t>4/21/19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2C-F728-4344-A52B-E5D63960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5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1E8-7657-5C41-9594-0CB1ED1B792D}" type="datetimeFigureOut">
              <a:rPr lang="en-US" smtClean="0"/>
              <a:t>4/21/19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2C-F728-4344-A52B-E5D63960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1E8-7657-5C41-9594-0CB1ED1B792D}" type="datetimeFigureOut">
              <a:rPr lang="en-US" smtClean="0"/>
              <a:t>4/21/19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2C-F728-4344-A52B-E5D63960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1E8-7657-5C41-9594-0CB1ED1B792D}" type="datetimeFigureOut">
              <a:rPr lang="en-US" smtClean="0"/>
              <a:t>4/21/19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2C-F728-4344-A52B-E5D63960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1E8-7657-5C41-9594-0CB1ED1B792D}" type="datetimeFigureOut">
              <a:rPr lang="en-US" smtClean="0"/>
              <a:t>4/21/19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2C-F728-4344-A52B-E5D63960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C1E8-7657-5C41-9594-0CB1ED1B792D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522C-F728-4344-A52B-E5D63960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" y="5220"/>
            <a:ext cx="12207807" cy="7052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660" y="476211"/>
            <a:ext cx="106672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Inside the </a:t>
            </a:r>
            <a:r>
              <a:rPr lang="en-US" sz="3600" dirty="0">
                <a:solidFill>
                  <a:schemeClr val="bg1"/>
                </a:solidFill>
              </a:rPr>
              <a:t>Daily Operations </a:t>
            </a:r>
            <a:r>
              <a:rPr lang="en-US" sz="3600" dirty="0" smtClean="0">
                <a:solidFill>
                  <a:schemeClr val="bg1"/>
                </a:solidFill>
              </a:rPr>
              <a:t>at </a:t>
            </a:r>
            <a:r>
              <a:rPr lang="en-US" sz="3600" dirty="0">
                <a:solidFill>
                  <a:schemeClr val="bg1"/>
                </a:solidFill>
              </a:rPr>
              <a:t>the NOAA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Center </a:t>
            </a:r>
            <a:r>
              <a:rPr lang="en-US" sz="3600" dirty="0">
                <a:solidFill>
                  <a:schemeClr val="bg1"/>
                </a:solidFill>
              </a:rPr>
              <a:t>for Weather and Climate Prediction (NCWCP</a:t>
            </a:r>
            <a:r>
              <a:rPr lang="en-US" sz="3600" dirty="0" smtClean="0">
                <a:solidFill>
                  <a:schemeClr val="bg1"/>
                </a:solidFill>
              </a:rPr>
              <a:t>) 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7040880" y="2354056"/>
            <a:ext cx="694944" cy="347472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76288" y="2999232"/>
            <a:ext cx="164592" cy="128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10400" y="2785872"/>
            <a:ext cx="164592" cy="128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7577328" y="2569964"/>
            <a:ext cx="694944" cy="347472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76160" y="3078480"/>
            <a:ext cx="164592" cy="128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65136" y="2919984"/>
            <a:ext cx="164592" cy="128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8065008" y="2865120"/>
            <a:ext cx="694944" cy="347472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48016" y="3230880"/>
            <a:ext cx="164592" cy="128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6992" y="3145536"/>
            <a:ext cx="164592" cy="128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63885" y="5445275"/>
            <a:ext cx="3708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Edward Strobach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NOAA/NWS/EMC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e</a:t>
            </a:r>
            <a:r>
              <a:rPr lang="en-US" sz="2400" dirty="0" err="1" smtClean="0">
                <a:solidFill>
                  <a:schemeClr val="bg1"/>
                </a:solidFill>
              </a:rPr>
              <a:t>dward.strobach@noaa.gov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different centers at NCWCP</a:t>
            </a:r>
          </a:p>
          <a:p>
            <a:r>
              <a:rPr lang="en-US" dirty="0" smtClean="0"/>
              <a:t>The Environmental Modeling Center (EMC)</a:t>
            </a:r>
          </a:p>
          <a:p>
            <a:r>
              <a:rPr lang="en-US" dirty="0" smtClean="0"/>
              <a:t>The Model Physics Group</a:t>
            </a:r>
          </a:p>
          <a:p>
            <a:r>
              <a:rPr lang="en-US" dirty="0" smtClean="0"/>
              <a:t>Recent model degradation after a radiation fix</a:t>
            </a:r>
          </a:p>
          <a:p>
            <a:r>
              <a:rPr lang="en-US" dirty="0" smtClean="0"/>
              <a:t>Nature of degradation and proposed fixes</a:t>
            </a:r>
          </a:p>
          <a:p>
            <a:r>
              <a:rPr lang="en-US" dirty="0" smtClean="0"/>
              <a:t>Ongoing issues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Student opportunities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088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Student Opportunities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1" y="1453662"/>
            <a:ext cx="68521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10 week internship at EMC, CPC, OPC, WPC, or NCO is offered each summer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Students receive hands on experience with model data and learn various numerical techniques for solving the most pressing forecast problems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Students work on a project under an advisor(s) during this period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Excellent professional experience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Good for networking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Possibility of travel to a conference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u="sng" dirty="0" smtClean="0"/>
              <a:t>Info for students: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Students seeking bachelor’s, master’s, or a PhD are eligible. 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Resumes, letters of recommendation, personal letter, and transcripts are all required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stipend of $5,000 is awarded for the 10 weeks of work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Living arrangements are taken care of by the budget office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Highly competitive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The different centers at NCWCP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Environmental Modeling Center (EMC)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Model Physics Group</a:t>
            </a:r>
          </a:p>
          <a:p>
            <a:r>
              <a:rPr lang="en-US" dirty="0" smtClean="0"/>
              <a:t>Recent model degradation after a radiation fix</a:t>
            </a:r>
          </a:p>
          <a:p>
            <a:r>
              <a:rPr lang="en-US" dirty="0" smtClean="0"/>
              <a:t>Nature of degradation and proposed fixes</a:t>
            </a:r>
          </a:p>
          <a:p>
            <a:r>
              <a:rPr lang="en-US" dirty="0" smtClean="0"/>
              <a:t>Ongoing issues</a:t>
            </a:r>
          </a:p>
          <a:p>
            <a:r>
              <a:rPr lang="en-US" dirty="0" smtClean="0"/>
              <a:t>Student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8443" y="21387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Inside NCWCP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2" y="1585141"/>
            <a:ext cx="5294971" cy="45861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244" y="5208763"/>
            <a:ext cx="211873" cy="144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6657" y="5373458"/>
            <a:ext cx="211873" cy="144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5219" y="4788734"/>
            <a:ext cx="211873" cy="144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72718" y="5281962"/>
            <a:ext cx="60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NCO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0108" y="417921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EMC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3172" y="409505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CPC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25561" y="1916112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OPC/WPC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826" y="3997447"/>
            <a:ext cx="87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NESDIS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7852" y="997621"/>
            <a:ext cx="62722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NCEP Central Operations (NCO)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Manages flow of data and </a:t>
            </a:r>
            <a:r>
              <a:rPr lang="en-US" sz="1600" dirty="0" smtClean="0"/>
              <a:t>products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Support research and developmental efforts; software dev.</a:t>
            </a:r>
            <a:endParaRPr lang="en-US" sz="16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Manages improvements of model suite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Environmental Modeling Center (EMC)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Responsible for transitions-to-operations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Develops and improves components of the model suite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Climate Prediction Center (CPC)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Delivers real-time products that predict/describe climate variations that extend from weeks to years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Ocean Prediction Center (OPC)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Relies on products and the ocean model to produce warnings and and forecasts out to five </a:t>
            </a:r>
            <a:r>
              <a:rPr lang="en-US" sz="1600" dirty="0" smtClean="0"/>
              <a:t>days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600" dirty="0" smtClean="0"/>
              <a:t>Surge and coastal flood guidance; ocean conditions over shipping routes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Weather Prediction Center (WPC)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Responsible for delivering accurate and reliable forecasts and analyses to the nation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611530" y="680918"/>
            <a:ext cx="519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National Centers for Environmental Prediction (NCEP)</a:t>
            </a:r>
            <a:endParaRPr lang="en-US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5717852" y="5708569"/>
            <a:ext cx="6272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National Environmental Satellite, Data, and Information Service (NESDIS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Provides timely access to </a:t>
            </a:r>
            <a:r>
              <a:rPr lang="en-US" sz="1600" dirty="0"/>
              <a:t>global environmental data and information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71943" y="5400078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Outside NCEP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227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28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Environmental Modeling Center (EMC)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95216" y="1325563"/>
            <a:ext cx="3621024" cy="107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EMC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Director: Brian Gross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Deputy Director:  </a:t>
            </a:r>
            <a:r>
              <a:rPr lang="en-US" sz="2000" dirty="0" err="1" smtClean="0">
                <a:solidFill>
                  <a:schemeClr val="tx1"/>
                </a:solidFill>
              </a:rPr>
              <a:t>Ivanka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Stajner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" y="2779142"/>
            <a:ext cx="3621024" cy="107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Engineering and Implementation (EIB)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Chief:  </a:t>
            </a:r>
            <a:r>
              <a:rPr lang="en-US" sz="2000" dirty="0" err="1" smtClean="0">
                <a:solidFill>
                  <a:schemeClr val="tx1"/>
                </a:solidFill>
              </a:rPr>
              <a:t>Arun</a:t>
            </a:r>
            <a:r>
              <a:rPr lang="en-US" sz="2000" dirty="0" smtClean="0">
                <a:solidFill>
                  <a:schemeClr val="tx1"/>
                </a:solidFill>
              </a:rPr>
              <a:t> Chawla</a:t>
            </a:r>
          </a:p>
        </p:txBody>
      </p:sp>
      <p:sp>
        <p:nvSpPr>
          <p:cNvPr id="5" name="Rectangle 4"/>
          <p:cNvSpPr/>
          <p:nvPr/>
        </p:nvSpPr>
        <p:spPr>
          <a:xfrm>
            <a:off x="4395216" y="2779142"/>
            <a:ext cx="3621024" cy="107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Verification, Post-processing &amp; Product Generation (VPPGB)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Chief:  Jason </a:t>
            </a:r>
            <a:r>
              <a:rPr lang="en-US" sz="2000" dirty="0" err="1" smtClean="0">
                <a:solidFill>
                  <a:schemeClr val="tx1"/>
                </a:solidFill>
              </a:rPr>
              <a:t>Levit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5152" y="2779142"/>
            <a:ext cx="3621024" cy="107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Modeling &amp; Data Assimilation Branch (MDAB)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Chief:  Vijay </a:t>
            </a:r>
            <a:r>
              <a:rPr lang="en-US" sz="2000" dirty="0" err="1" smtClean="0">
                <a:solidFill>
                  <a:schemeClr val="tx1"/>
                </a:solidFill>
              </a:rPr>
              <a:t>Tallpragada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3" idx="1"/>
            <a:endCxn id="4" idx="0"/>
          </p:cNvCxnSpPr>
          <p:nvPr/>
        </p:nvCxnSpPr>
        <p:spPr>
          <a:xfrm flipH="1">
            <a:off x="2145792" y="1865059"/>
            <a:ext cx="2249424" cy="9140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3"/>
            <a:endCxn id="6" idx="0"/>
          </p:cNvCxnSpPr>
          <p:nvPr/>
        </p:nvCxnSpPr>
        <p:spPr>
          <a:xfrm>
            <a:off x="8016240" y="1865059"/>
            <a:ext cx="2249424" cy="9140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2"/>
            <a:endCxn id="5" idx="0"/>
          </p:cNvCxnSpPr>
          <p:nvPr/>
        </p:nvCxnSpPr>
        <p:spPr>
          <a:xfrm>
            <a:off x="6205728" y="2404555"/>
            <a:ext cx="0" cy="374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60264" y="4506089"/>
            <a:ext cx="3148584" cy="8056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Data Assimilation (DA) &amp; QC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Chief:  Russ </a:t>
            </a:r>
            <a:r>
              <a:rPr lang="en-US" sz="2000" dirty="0" err="1" smtClean="0">
                <a:solidFill>
                  <a:schemeClr val="tx1"/>
                </a:solidFill>
              </a:rPr>
              <a:t>Treadon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05728" y="5776787"/>
            <a:ext cx="3148584" cy="6771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 Dynamics &amp; Coupling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858756" y="5479013"/>
            <a:ext cx="2068068" cy="8056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 Physics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Chief:  Jack </a:t>
            </a:r>
            <a:r>
              <a:rPr lang="en-US" sz="2000" dirty="0" err="1" smtClean="0">
                <a:solidFill>
                  <a:schemeClr val="tx1"/>
                </a:solidFill>
              </a:rPr>
              <a:t>Kain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6" idx="2"/>
            <a:endCxn id="15" idx="3"/>
          </p:cNvCxnSpPr>
          <p:nvPr/>
        </p:nvCxnSpPr>
        <p:spPr>
          <a:xfrm flipH="1">
            <a:off x="8308848" y="3858134"/>
            <a:ext cx="1956816" cy="10507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2"/>
          </p:cNvCxnSpPr>
          <p:nvPr/>
        </p:nvCxnSpPr>
        <p:spPr>
          <a:xfrm flipH="1">
            <a:off x="9354312" y="3858134"/>
            <a:ext cx="911352" cy="22572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2"/>
            <a:endCxn id="17" idx="0"/>
          </p:cNvCxnSpPr>
          <p:nvPr/>
        </p:nvCxnSpPr>
        <p:spPr>
          <a:xfrm>
            <a:off x="10265664" y="3858134"/>
            <a:ext cx="627126" cy="16208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7868" y="4324851"/>
            <a:ext cx="4059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EIB maintains model workflow and documentation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VPPGB provides the tools and data needed for verification and data assimilation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MDAB encompasses all functions required for global and regional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7928" y="36576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Model Physics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4472" y="1345318"/>
            <a:ext cx="2142744" cy="60350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Shallow and Deep Convection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43754" y="1371283"/>
            <a:ext cx="1603248" cy="60350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Microphysics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49253" y="4084776"/>
            <a:ext cx="880872" cy="60350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PBL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18100" y="4084776"/>
            <a:ext cx="1392936" cy="60350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Radiation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34856" y="4084776"/>
            <a:ext cx="1691640" cy="60350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Land Surface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4836" y="1389571"/>
            <a:ext cx="2011680" cy="60350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Gravity </a:t>
            </a:r>
            <a:r>
              <a:rPr lang="en-US" smtClean="0">
                <a:solidFill>
                  <a:schemeClr val="tx1"/>
                </a:solidFill>
              </a:rPr>
              <a:t>wave drag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7" y="1993075"/>
            <a:ext cx="2160523" cy="1995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47" y="2078606"/>
            <a:ext cx="3645662" cy="1824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" y="4872456"/>
            <a:ext cx="3323094" cy="1836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4833360"/>
            <a:ext cx="2898902" cy="18758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80" y="4872456"/>
            <a:ext cx="3254248" cy="1857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25" y="2035952"/>
            <a:ext cx="3203702" cy="18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different centers at NCWCP</a:t>
            </a:r>
          </a:p>
          <a:p>
            <a:r>
              <a:rPr lang="en-US" dirty="0" smtClean="0"/>
              <a:t>The Environmental Modeling Center (EMC)</a:t>
            </a:r>
          </a:p>
          <a:p>
            <a:r>
              <a:rPr lang="en-US" dirty="0" smtClean="0"/>
              <a:t>The Model Physics Group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Recent model degradation after a radiation fix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Nature of degradation and proposed fixes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Ongoing issues</a:t>
            </a:r>
          </a:p>
          <a:p>
            <a:r>
              <a:rPr lang="en-US" dirty="0" smtClean="0"/>
              <a:t>Student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7481" y="368141"/>
            <a:ext cx="1210970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Model Degradation </a:t>
            </a:r>
            <a:r>
              <a:rPr lang="en-US" smtClean="0"/>
              <a:t>After a Fix in the Radiation Code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1" y="1221174"/>
            <a:ext cx="5579712" cy="2885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1496" y="3416311"/>
            <a:ext cx="2249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Courtesy of </a:t>
            </a:r>
            <a:r>
              <a:rPr lang="en-US" sz="1400" i="1" dirty="0" err="1" smtClean="0"/>
              <a:t>Weizhong</a:t>
            </a:r>
            <a:r>
              <a:rPr lang="en-US" sz="1400" i="1" dirty="0" smtClean="0"/>
              <a:t> Zheng</a:t>
            </a:r>
            <a:endParaRPr lang="en-US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29" y="4051807"/>
            <a:ext cx="5857731" cy="2605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70" y="1400047"/>
            <a:ext cx="5605272" cy="2642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209" y="4116134"/>
            <a:ext cx="5888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Sept. 2018:  A bug was found in the SW calculation related to the zenith angle calculation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Jan/Feb. 2019:  Academia, news stations, and private users were complaining about the cold bias and excessive snow over CONUS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Cold bias most obvious across 60N-90N, with some degradation further south, particularly over CONUS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Cold bias worsened into the cold season and appears worst at the beginning of the forecast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29640" y="329185"/>
            <a:ext cx="10515600" cy="877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Proposed Fixes to Combat the Cold Bias Issue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24" y="1422102"/>
            <a:ext cx="6175248" cy="525118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6032" y="1591056"/>
            <a:ext cx="49560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Most of the focus was in CONUS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Continuous evaluation of the snow storm over the Carolinas to examine improvement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Proposed fixes: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Lower a parameter called </a:t>
            </a:r>
            <a:r>
              <a:rPr lang="en-US" dirty="0" err="1" smtClean="0"/>
              <a:t>factqmax</a:t>
            </a:r>
            <a:r>
              <a:rPr lang="en-US" dirty="0" smtClean="0"/>
              <a:t> to adjust the global saturation level in the data assimilation system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Properly </a:t>
            </a:r>
            <a:r>
              <a:rPr lang="en-US" dirty="0">
                <a:solidFill>
                  <a:srgbClr val="FF0000"/>
                </a:solidFill>
              </a:rPr>
              <a:t>partition the falling precipitation by their fractional </a:t>
            </a:r>
            <a:r>
              <a:rPr lang="en-US" dirty="0" smtClean="0">
                <a:solidFill>
                  <a:srgbClr val="FF0000"/>
                </a:solidFill>
              </a:rPr>
              <a:t>amounts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Allow radiation to interact with “individual species and corresponding radii”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 Went from a semi-empirical temperature dependent function for water and ice with prescribed radii to each specie being fed into the radiation code and their respective radii calculated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65369" y="6438661"/>
            <a:ext cx="1971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Courtesy of </a:t>
            </a:r>
            <a:r>
              <a:rPr lang="en-US" sz="1400" i="1" dirty="0" err="1" smtClean="0"/>
              <a:t>Fanglin</a:t>
            </a:r>
            <a:r>
              <a:rPr lang="en-US" sz="1400" i="1" dirty="0" smtClean="0"/>
              <a:t> Yang</a:t>
            </a:r>
            <a:endParaRPr lang="en-US" sz="1400" i="1" dirty="0"/>
          </a:p>
        </p:txBody>
      </p:sp>
      <p:pic>
        <p:nvPicPr>
          <p:cNvPr id="1026" name="Picture 2" descr="fdlradhr_global_tmp_level14_map_201902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48950"/>
            <a:ext cx="6608064" cy="539748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37448" y="4141948"/>
            <a:ext cx="3334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20190215 12Z:  F24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Analysis at </a:t>
            </a:r>
            <a:r>
              <a:rPr lang="en-US" dirty="0" smtClean="0"/>
              <a:t>850-mb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v3gfsdrb=radiation bug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fv3gfsd = </a:t>
            </a:r>
            <a:r>
              <a:rPr lang="en-US" dirty="0" err="1" smtClean="0"/>
              <a:t>model+radiation</a:t>
            </a:r>
            <a:r>
              <a:rPr lang="en-US" dirty="0" smtClean="0"/>
              <a:t> fix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v3gfdlradd = fv3gfsd + new GFDLMP-radiation fix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Improvements in cold biases of about 0.4K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60560" y="6402085"/>
            <a:ext cx="17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Courtesy of </a:t>
            </a:r>
            <a:r>
              <a:rPr lang="en-US" sz="1400" i="1" dirty="0" err="1" smtClean="0"/>
              <a:t>Ruiyu</a:t>
            </a:r>
            <a:r>
              <a:rPr lang="en-US" sz="1400" i="1" dirty="0" smtClean="0"/>
              <a:t> Sun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324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0" y="1207009"/>
            <a:ext cx="10949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There was noticeable improvement when including the realistic fixes in precipitation partitioning and how radiation interacted with microphysics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Recent correspondence suggests that there is still excessive snow and cold temperature in the lower troposphere</a:t>
            </a:r>
            <a:r>
              <a:rPr lang="mr-IN" sz="1600" dirty="0" smtClean="0"/>
              <a:t>…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Other components worth looking into: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The land surface model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The data assimilation system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High snow amounts and cold temperature present early in the forecast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The cold temperature bias—from surface to 850-mb—appears to reduce with time when compared to the GFS model after the radiation fix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The surface temperature is intimately related to snow depth and fluxes from snow surface</a:t>
            </a:r>
            <a:endParaRPr lang="en-US" sz="1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29640" y="329185"/>
            <a:ext cx="10515600" cy="877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Cold </a:t>
            </a:r>
            <a:r>
              <a:rPr lang="en-US" dirty="0" smtClean="0"/>
              <a:t>Bias Problem Not Completely Solved</a:t>
            </a:r>
            <a:r>
              <a:rPr lang="mr-IN" dirty="0" smtClean="0"/>
              <a:t>…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0" y="3903927"/>
            <a:ext cx="5167980" cy="28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3931223"/>
            <a:ext cx="5064366" cy="27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22317</TotalTime>
  <Words>828</Words>
  <Application>Microsoft Macintosh PowerPoint</Application>
  <PresentationFormat>Widescreen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Mangal</vt:lpstr>
      <vt:lpstr>Arial</vt:lpstr>
      <vt:lpstr>Office Theme</vt:lpstr>
      <vt:lpstr>PowerPoint Presentation</vt:lpstr>
      <vt:lpstr>Outline</vt:lpstr>
      <vt:lpstr>Inside NCWCP</vt:lpstr>
      <vt:lpstr>The Environmental Modeling Center (EMC)</vt:lpstr>
      <vt:lpstr>PowerPoint Presentation</vt:lpstr>
      <vt:lpstr>Outline</vt:lpstr>
      <vt:lpstr>PowerPoint Presentation</vt:lpstr>
      <vt:lpstr>PowerPoint Presentation</vt:lpstr>
      <vt:lpstr>PowerPoint Presentation</vt:lpstr>
      <vt:lpstr>Outline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Strobach</dc:creator>
  <cp:lastModifiedBy>Edward Strobach</cp:lastModifiedBy>
  <cp:revision>44</cp:revision>
  <dcterms:created xsi:type="dcterms:W3CDTF">2019-03-21T15:12:39Z</dcterms:created>
  <dcterms:modified xsi:type="dcterms:W3CDTF">2019-04-25T13:02:16Z</dcterms:modified>
</cp:coreProperties>
</file>