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24"/>
  </p:notesMasterIdLst>
  <p:sldIdLst>
    <p:sldId id="452" r:id="rId2"/>
    <p:sldId id="355" r:id="rId3"/>
    <p:sldId id="413" r:id="rId4"/>
    <p:sldId id="384" r:id="rId5"/>
    <p:sldId id="351" r:id="rId6"/>
    <p:sldId id="530" r:id="rId7"/>
    <p:sldId id="364" r:id="rId8"/>
    <p:sldId id="358" r:id="rId9"/>
    <p:sldId id="422" r:id="rId10"/>
    <p:sldId id="362" r:id="rId11"/>
    <p:sldId id="537" r:id="rId12"/>
    <p:sldId id="376" r:id="rId13"/>
    <p:sldId id="295" r:id="rId14"/>
    <p:sldId id="504" r:id="rId15"/>
    <p:sldId id="341" r:id="rId16"/>
    <p:sldId id="532" r:id="rId17"/>
    <p:sldId id="535" r:id="rId18"/>
    <p:sldId id="536" r:id="rId19"/>
    <p:sldId id="533" r:id="rId20"/>
    <p:sldId id="301" r:id="rId21"/>
    <p:sldId id="365" r:id="rId22"/>
    <p:sldId id="34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CD332"/>
    <a:srgbClr val="9C72E8"/>
    <a:srgbClr val="1931CF"/>
    <a:srgbClr val="3A3A3A"/>
    <a:srgbClr val="00B6FA"/>
    <a:srgbClr val="8EFEFF"/>
    <a:srgbClr val="5FE9E5"/>
    <a:srgbClr val="0070C0"/>
    <a:srgbClr val="D6A102"/>
    <a:srgbClr val="FFE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7"/>
    <p:restoredTop sz="76518"/>
  </p:normalViewPr>
  <p:slideViewPr>
    <p:cSldViewPr snapToGrid="0" snapToObjects="1">
      <p:cViewPr varScale="1">
        <p:scale>
          <a:sx n="72" d="100"/>
          <a:sy n="72" d="100"/>
        </p:scale>
        <p:origin x="183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1975A7-CA7A-F444-9CB7-69CED67F8BC2}" type="datetimeFigureOut">
              <a:rPr lang="en-US" smtClean="0"/>
              <a:t>4/25/19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E3A9BC-DDF2-4B4A-AD59-7DD98DD9B8A6}" type="slidenum">
              <a:rPr lang="en-US" smtClean="0"/>
              <a:t>‹#›</a:t>
            </a:fld>
            <a:endParaRPr lang="en-US"/>
          </a:p>
        </p:txBody>
      </p:sp>
    </p:spTree>
    <p:extLst>
      <p:ext uri="{BB962C8B-B14F-4D97-AF65-F5344CB8AC3E}">
        <p14:creationId xmlns:p14="http://schemas.microsoft.com/office/powerpoint/2010/main" val="1086150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C0E3A9BC-DDF2-4B4A-AD59-7DD98DD9B8A6}" type="slidenum">
              <a:rPr lang="en-US" smtClean="0"/>
              <a:t>0</a:t>
            </a:fld>
            <a:endParaRPr lang="en-US"/>
          </a:p>
        </p:txBody>
      </p:sp>
    </p:spTree>
    <p:extLst>
      <p:ext uri="{BB962C8B-B14F-4D97-AF65-F5344CB8AC3E}">
        <p14:creationId xmlns:p14="http://schemas.microsoft.com/office/powerpoint/2010/main" val="1811918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E3A9BC-DDF2-4B4A-AD59-7DD98DD9B8A6}" type="slidenum">
              <a:rPr lang="en-US" smtClean="0"/>
              <a:t>11</a:t>
            </a:fld>
            <a:endParaRPr lang="en-US"/>
          </a:p>
        </p:txBody>
      </p:sp>
    </p:spTree>
    <p:extLst>
      <p:ext uri="{BB962C8B-B14F-4D97-AF65-F5344CB8AC3E}">
        <p14:creationId xmlns:p14="http://schemas.microsoft.com/office/powerpoint/2010/main" val="2081217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E3A9BC-DDF2-4B4A-AD59-7DD98DD9B8A6}" type="slidenum">
              <a:rPr lang="en-US" smtClean="0"/>
              <a:t>12</a:t>
            </a:fld>
            <a:endParaRPr lang="en-US"/>
          </a:p>
        </p:txBody>
      </p:sp>
    </p:spTree>
    <p:extLst>
      <p:ext uri="{BB962C8B-B14F-4D97-AF65-F5344CB8AC3E}">
        <p14:creationId xmlns:p14="http://schemas.microsoft.com/office/powerpoint/2010/main" val="3745189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E3A9BC-DDF2-4B4A-AD59-7DD98DD9B8A6}" type="slidenum">
              <a:rPr lang="en-US" smtClean="0"/>
              <a:t>13</a:t>
            </a:fld>
            <a:endParaRPr lang="en-US"/>
          </a:p>
        </p:txBody>
      </p:sp>
    </p:spTree>
    <p:extLst>
      <p:ext uri="{BB962C8B-B14F-4D97-AF65-F5344CB8AC3E}">
        <p14:creationId xmlns:p14="http://schemas.microsoft.com/office/powerpoint/2010/main" val="271715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E3A9BC-DDF2-4B4A-AD59-7DD98DD9B8A6}" type="slidenum">
              <a:rPr lang="en-US" smtClean="0"/>
              <a:t>14</a:t>
            </a:fld>
            <a:endParaRPr lang="en-US"/>
          </a:p>
        </p:txBody>
      </p:sp>
    </p:spTree>
    <p:extLst>
      <p:ext uri="{BB962C8B-B14F-4D97-AF65-F5344CB8AC3E}">
        <p14:creationId xmlns:p14="http://schemas.microsoft.com/office/powerpoint/2010/main" val="3325873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E3A9BC-DDF2-4B4A-AD59-7DD98DD9B8A6}" type="slidenum">
              <a:rPr lang="en-US" smtClean="0"/>
              <a:t>15</a:t>
            </a:fld>
            <a:endParaRPr lang="en-US"/>
          </a:p>
        </p:txBody>
      </p:sp>
    </p:spTree>
    <p:extLst>
      <p:ext uri="{BB962C8B-B14F-4D97-AF65-F5344CB8AC3E}">
        <p14:creationId xmlns:p14="http://schemas.microsoft.com/office/powerpoint/2010/main" val="1434086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E3A9BC-DDF2-4B4A-AD59-7DD98DD9B8A6}" type="slidenum">
              <a:rPr lang="en-US" smtClean="0"/>
              <a:t>16</a:t>
            </a:fld>
            <a:endParaRPr lang="en-US"/>
          </a:p>
        </p:txBody>
      </p:sp>
    </p:spTree>
    <p:extLst>
      <p:ext uri="{BB962C8B-B14F-4D97-AF65-F5344CB8AC3E}">
        <p14:creationId xmlns:p14="http://schemas.microsoft.com/office/powerpoint/2010/main" val="58254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E3A9BC-DDF2-4B4A-AD59-7DD98DD9B8A6}" type="slidenum">
              <a:rPr lang="en-US" smtClean="0"/>
              <a:t>17</a:t>
            </a:fld>
            <a:endParaRPr lang="en-US"/>
          </a:p>
        </p:txBody>
      </p:sp>
    </p:spTree>
    <p:extLst>
      <p:ext uri="{BB962C8B-B14F-4D97-AF65-F5344CB8AC3E}">
        <p14:creationId xmlns:p14="http://schemas.microsoft.com/office/powerpoint/2010/main" val="1673864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E3A9BC-DDF2-4B4A-AD59-7DD98DD9B8A6}" type="slidenum">
              <a:rPr lang="en-US" smtClean="0"/>
              <a:t>19</a:t>
            </a:fld>
            <a:endParaRPr lang="en-US"/>
          </a:p>
        </p:txBody>
      </p:sp>
    </p:spTree>
    <p:extLst>
      <p:ext uri="{BB962C8B-B14F-4D97-AF65-F5344CB8AC3E}">
        <p14:creationId xmlns:p14="http://schemas.microsoft.com/office/powerpoint/2010/main" val="220453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opportunity came when DSCOVR was launched four years ago. It flied 4 months before reaching its orbit, which is around the </a:t>
            </a:r>
            <a:r>
              <a:rPr lang="en-US" dirty="0" err="1"/>
              <a:t>fistr</a:t>
            </a:r>
            <a:r>
              <a:rPr lang="en-US" dirty="0"/>
              <a:t> Lagrange point. L1 point is 1 million mile from earth, which is over 4 times further than the moon. </a:t>
            </a:r>
          </a:p>
        </p:txBody>
      </p:sp>
      <p:sp>
        <p:nvSpPr>
          <p:cNvPr id="4" name="Slide Number Placeholder 3"/>
          <p:cNvSpPr>
            <a:spLocks noGrp="1"/>
          </p:cNvSpPr>
          <p:nvPr>
            <p:ph type="sldNum" sz="quarter" idx="10"/>
          </p:nvPr>
        </p:nvSpPr>
        <p:spPr/>
        <p:txBody>
          <a:bodyPr/>
          <a:lstStyle/>
          <a:p>
            <a:fld id="{C0E3A9BC-DDF2-4B4A-AD59-7DD98DD9B8A6}" type="slidenum">
              <a:rPr lang="en-US" smtClean="0"/>
              <a:t>2</a:t>
            </a:fld>
            <a:endParaRPr lang="en-US"/>
          </a:p>
        </p:txBody>
      </p:sp>
    </p:spTree>
    <p:extLst>
      <p:ext uri="{BB962C8B-B14F-4D97-AF65-F5344CB8AC3E}">
        <p14:creationId xmlns:p14="http://schemas.microsoft.com/office/powerpoint/2010/main" val="882311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E3A9BC-DDF2-4B4A-AD59-7DD98DD9B8A6}" type="slidenum">
              <a:rPr lang="en-US" smtClean="0"/>
              <a:t>3</a:t>
            </a:fld>
            <a:endParaRPr lang="en-US"/>
          </a:p>
        </p:txBody>
      </p:sp>
    </p:spTree>
    <p:extLst>
      <p:ext uri="{BB962C8B-B14F-4D97-AF65-F5344CB8AC3E}">
        <p14:creationId xmlns:p14="http://schemas.microsoft.com/office/powerpoint/2010/main" val="3066306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dirty="0"/>
              <a:t>The idea of determination of cloud or aerosol height from O2 band is was not new, it dated back to 1961. NASA scientist Rudi </a:t>
            </a:r>
            <a:r>
              <a:rPr lang="en-US" dirty="0" err="1"/>
              <a:t>Hanal</a:t>
            </a:r>
            <a:r>
              <a:rPr lang="en-US" dirty="0"/>
              <a:t> proposed to use CO2 absorption band at 2.0 um for the determination of cloud altitude,  </a:t>
            </a:r>
          </a:p>
          <a:p>
            <a:endParaRPr lang="en-US" dirty="0"/>
          </a:p>
          <a:p>
            <a:r>
              <a:rPr lang="en-US" sz="1200" b="0" i="0" kern="1200" dirty="0">
                <a:solidFill>
                  <a:schemeClr val="tx1"/>
                </a:solidFill>
                <a:effectLst/>
                <a:latin typeface="+mn-lt"/>
                <a:ea typeface="+mn-ea"/>
                <a:cs typeface="+mn-cs"/>
              </a:rPr>
              <a:t>During the Gemini 5 mission, 26 spectrographic observations on various cloud types were obtained using the oxygen A band (7600 A). An example of the types of spectrum and photograph involved represents a cloud in the intertropical convergence zone. Densitometer traces of the spectra of three types of clouds (high, medium, and low) are shown. It was apparent qualitatively that radiation transmission in the oxygen band for a high cloud was much greater than that for a low cloud. The results proved the feasibility of cloud altitude measurements from a spacecraft by this method.</a:t>
            </a:r>
            <a:endParaRPr lang="en-US" dirty="0"/>
          </a:p>
          <a:p>
            <a:endParaRPr lang="en-US" dirty="0"/>
          </a:p>
        </p:txBody>
      </p:sp>
      <p:sp>
        <p:nvSpPr>
          <p:cNvPr id="4" name="Slide Number Placeholder 3"/>
          <p:cNvSpPr>
            <a:spLocks noGrp="1"/>
          </p:cNvSpPr>
          <p:nvPr>
            <p:ph type="sldNum" sz="quarter" idx="10"/>
          </p:nvPr>
        </p:nvSpPr>
        <p:spPr/>
        <p:txBody>
          <a:bodyPr/>
          <a:lstStyle/>
          <a:p>
            <a:fld id="{C0E3A9BC-DDF2-4B4A-AD59-7DD98DD9B8A6}" type="slidenum">
              <a:rPr lang="en-US" smtClean="0"/>
              <a:t>4</a:t>
            </a:fld>
            <a:endParaRPr lang="en-US"/>
          </a:p>
        </p:txBody>
      </p:sp>
    </p:spTree>
    <p:extLst>
      <p:ext uri="{BB962C8B-B14F-4D97-AF65-F5344CB8AC3E}">
        <p14:creationId xmlns:p14="http://schemas.microsoft.com/office/powerpoint/2010/main" val="871418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its unique orbit, EPIC also observed a unique band, where oxygen has strong absorption. </a:t>
            </a:r>
          </a:p>
        </p:txBody>
      </p:sp>
      <p:sp>
        <p:nvSpPr>
          <p:cNvPr id="4" name="Slide Number Placeholder 3"/>
          <p:cNvSpPr>
            <a:spLocks noGrp="1"/>
          </p:cNvSpPr>
          <p:nvPr>
            <p:ph type="sldNum" sz="quarter" idx="10"/>
          </p:nvPr>
        </p:nvSpPr>
        <p:spPr/>
        <p:txBody>
          <a:bodyPr/>
          <a:lstStyle/>
          <a:p>
            <a:fld id="{C0E3A9BC-DDF2-4B4A-AD59-7DD98DD9B8A6}" type="slidenum">
              <a:rPr lang="en-US" smtClean="0"/>
              <a:t>5</a:t>
            </a:fld>
            <a:endParaRPr lang="en-US"/>
          </a:p>
        </p:txBody>
      </p:sp>
    </p:spTree>
    <p:extLst>
      <p:ext uri="{BB962C8B-B14F-4D97-AF65-F5344CB8AC3E}">
        <p14:creationId xmlns:p14="http://schemas.microsoft.com/office/powerpoint/2010/main" val="1882372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E3A9BC-DDF2-4B4A-AD59-7DD98DD9B8A6}" type="slidenum">
              <a:rPr lang="en-US" smtClean="0"/>
              <a:t>6</a:t>
            </a:fld>
            <a:endParaRPr lang="en-US"/>
          </a:p>
        </p:txBody>
      </p:sp>
    </p:spTree>
    <p:extLst>
      <p:ext uri="{BB962C8B-B14F-4D97-AF65-F5344CB8AC3E}">
        <p14:creationId xmlns:p14="http://schemas.microsoft.com/office/powerpoint/2010/main" val="1103218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E3A9BC-DDF2-4B4A-AD59-7DD98DD9B8A6}" type="slidenum">
              <a:rPr lang="en-US" smtClean="0"/>
              <a:t>7</a:t>
            </a:fld>
            <a:endParaRPr lang="en-US"/>
          </a:p>
        </p:txBody>
      </p:sp>
    </p:spTree>
    <p:extLst>
      <p:ext uri="{BB962C8B-B14F-4D97-AF65-F5344CB8AC3E}">
        <p14:creationId xmlns:p14="http://schemas.microsoft.com/office/powerpoint/2010/main" val="1014215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E3A9BC-DDF2-4B4A-AD59-7DD98DD9B8A6}" type="slidenum">
              <a:rPr lang="en-US" smtClean="0"/>
              <a:t>8</a:t>
            </a:fld>
            <a:endParaRPr lang="en-US"/>
          </a:p>
        </p:txBody>
      </p:sp>
    </p:spTree>
    <p:extLst>
      <p:ext uri="{BB962C8B-B14F-4D97-AF65-F5344CB8AC3E}">
        <p14:creationId xmlns:p14="http://schemas.microsoft.com/office/powerpoint/2010/main" val="4217795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E3A9BC-DDF2-4B4A-AD59-7DD98DD9B8A6}" type="slidenum">
              <a:rPr lang="en-US" smtClean="0"/>
              <a:t>9</a:t>
            </a:fld>
            <a:endParaRPr lang="en-US"/>
          </a:p>
        </p:txBody>
      </p:sp>
    </p:spTree>
    <p:extLst>
      <p:ext uri="{BB962C8B-B14F-4D97-AF65-F5344CB8AC3E}">
        <p14:creationId xmlns:p14="http://schemas.microsoft.com/office/powerpoint/2010/main" val="2196733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156611"/>
            <a:ext cx="9144000" cy="1581249"/>
          </a:xfrm>
        </p:spPr>
        <p:txBody>
          <a:bodyPr/>
          <a:lstStyle>
            <a:lvl1pPr marL="0" indent="0" algn="ctr">
              <a:buNone/>
              <a:defRPr sz="24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itle 10">
            <a:extLst>
              <a:ext uri="{FF2B5EF4-FFF2-40B4-BE49-F238E27FC236}">
                <a16:creationId xmlns:a16="http://schemas.microsoft.com/office/drawing/2014/main" id="{3931DF8F-7D1B-AE49-A828-6B3858FDE90B}"/>
              </a:ext>
            </a:extLst>
          </p:cNvPr>
          <p:cNvSpPr>
            <a:spLocks noGrp="1"/>
          </p:cNvSpPr>
          <p:nvPr>
            <p:ph type="title"/>
          </p:nvPr>
        </p:nvSpPr>
        <p:spPr>
          <a:xfrm>
            <a:off x="1523999" y="1774909"/>
            <a:ext cx="9144001" cy="2305502"/>
          </a:xfrm>
          <a:noFill/>
        </p:spPr>
        <p:txBody>
          <a:bodyPr>
            <a:normAutofit/>
          </a:bodyPr>
          <a:lstStyle>
            <a:lvl1pPr>
              <a:defRPr sz="3600">
                <a:solidFill>
                  <a:schemeClr val="bg1">
                    <a:lumMod val="95000"/>
                  </a:schemeClr>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2524D24D-C9A1-4041-B878-D34937DA78CA}"/>
              </a:ext>
            </a:extLst>
          </p:cNvPr>
          <p:cNvCxnSpPr/>
          <p:nvPr userDrawn="1"/>
        </p:nvCxnSpPr>
        <p:spPr>
          <a:xfrm>
            <a:off x="0" y="1621975"/>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91115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A148EED3-BBC9-0D42-BFB0-A65605EA2BCA}" type="slidenum">
              <a:rPr lang="en-US" smtClean="0"/>
              <a:pPr/>
              <a:t>‹#›</a:t>
            </a:fld>
            <a:endParaRPr lang="en-US"/>
          </a:p>
        </p:txBody>
      </p:sp>
    </p:spTree>
    <p:extLst>
      <p:ext uri="{BB962C8B-B14F-4D97-AF65-F5344CB8AC3E}">
        <p14:creationId xmlns:p14="http://schemas.microsoft.com/office/powerpoint/2010/main" val="682977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solidFill>
            <a:schemeClr val="tx1"/>
          </a:solidFill>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48EED3-BBC9-0D42-BFB0-A65605EA2BCA}" type="slidenum">
              <a:rPr lang="en-US" smtClean="0"/>
              <a:t>‹#›</a:t>
            </a:fld>
            <a:endParaRPr lang="en-US"/>
          </a:p>
        </p:txBody>
      </p:sp>
    </p:spTree>
    <p:extLst>
      <p:ext uri="{BB962C8B-B14F-4D97-AF65-F5344CB8AC3E}">
        <p14:creationId xmlns:p14="http://schemas.microsoft.com/office/powerpoint/2010/main" val="504396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379200" y="6418053"/>
            <a:ext cx="508000" cy="365125"/>
          </a:xfrm>
          <a:prstGeom prst="rect">
            <a:avLst/>
          </a:prstGeom>
        </p:spPr>
        <p:txBody>
          <a:bodyPr vert="horz" wrap="square" lIns="91440" tIns="45720" rIns="91440" bIns="45720" numCol="1" anchor="t" anchorCtr="0" compatLnSpc="1">
            <a:prstTxWarp prst="textNoShape">
              <a:avLst/>
            </a:prstTxWarp>
          </a:bodyPr>
          <a:lstStyle>
            <a:lvl1pPr>
              <a:defRPr sz="1100">
                <a:solidFill>
                  <a:schemeClr val="tx1"/>
                </a:solidFill>
                <a:latin typeface="Arial" pitchFamily="34" charset="0"/>
                <a:cs typeface="Arial" pitchFamily="34" charset="0"/>
              </a:defRPr>
            </a:lvl1pPr>
          </a:lstStyle>
          <a:p>
            <a:pPr>
              <a:defRPr/>
            </a:pPr>
            <a:fld id="{199A22D7-0E7A-4EAA-B3C9-BDB341E3F769}"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5588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249891"/>
            <a:ext cx="10515600" cy="4676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A148EED3-BBC9-0D42-BFB0-A65605EA2BCA}" type="slidenum">
              <a:rPr lang="en-US" smtClean="0"/>
              <a:pPr/>
              <a:t>‹#›</a:t>
            </a:fld>
            <a:endParaRPr lang="en-US"/>
          </a:p>
        </p:txBody>
      </p:sp>
    </p:spTree>
    <p:extLst>
      <p:ext uri="{BB962C8B-B14F-4D97-AF65-F5344CB8AC3E}">
        <p14:creationId xmlns:p14="http://schemas.microsoft.com/office/powerpoint/2010/main" val="518308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noFill/>
        </p:spPr>
        <p:txBody>
          <a:bodyPr anchor="b"/>
          <a:lstStyle>
            <a:lvl1pPr>
              <a:defRPr sz="6000">
                <a:solidFill>
                  <a:schemeClr val="tx1">
                    <a:lumMod val="75000"/>
                    <a:lumOff val="25000"/>
                  </a:schemeClr>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A148EED3-BBC9-0D42-BFB0-A65605EA2BCA}" type="slidenum">
              <a:rPr lang="en-US" smtClean="0"/>
              <a:pPr/>
              <a:t>‹#›</a:t>
            </a:fld>
            <a:endParaRPr lang="en-US"/>
          </a:p>
        </p:txBody>
      </p:sp>
    </p:spTree>
    <p:extLst>
      <p:ext uri="{BB962C8B-B14F-4D97-AF65-F5344CB8AC3E}">
        <p14:creationId xmlns:p14="http://schemas.microsoft.com/office/powerpoint/2010/main" val="611584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40109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0109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1">
                    <a:lumMod val="50000"/>
                    <a:lumOff val="50000"/>
                  </a:schemeClr>
                </a:solidFill>
              </a:defRPr>
            </a:lvl1pPr>
          </a:lstStyle>
          <a:p>
            <a:fld id="{A148EED3-BBC9-0D42-BFB0-A65605EA2BCA}" type="slidenum">
              <a:rPr lang="en-US" smtClean="0"/>
              <a:pPr/>
              <a:t>‹#›</a:t>
            </a:fld>
            <a:endParaRPr lang="en-US"/>
          </a:p>
        </p:txBody>
      </p:sp>
    </p:spTree>
    <p:extLst>
      <p:ext uri="{BB962C8B-B14F-4D97-AF65-F5344CB8AC3E}">
        <p14:creationId xmlns:p14="http://schemas.microsoft.com/office/powerpoint/2010/main" val="1046898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90699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1709209"/>
            <a:ext cx="5157787" cy="4217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90223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1726142"/>
            <a:ext cx="5183188" cy="42005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8" name="Footer Placeholder 7"/>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tx1">
                    <a:lumMod val="50000"/>
                    <a:lumOff val="50000"/>
                  </a:schemeClr>
                </a:solidFill>
              </a:defRPr>
            </a:lvl1pPr>
          </a:lstStyle>
          <a:p>
            <a:fld id="{A148EED3-BBC9-0D42-BFB0-A65605EA2BCA}" type="slidenum">
              <a:rPr lang="en-US" smtClean="0"/>
              <a:pPr/>
              <a:t>‹#›</a:t>
            </a:fld>
            <a:endParaRPr lang="en-US"/>
          </a:p>
        </p:txBody>
      </p:sp>
      <p:sp>
        <p:nvSpPr>
          <p:cNvPr id="10" name="Title 1"/>
          <p:cNvSpPr>
            <a:spLocks noGrp="1"/>
          </p:cNvSpPr>
          <p:nvPr>
            <p:ph type="title"/>
          </p:nvPr>
        </p:nvSpPr>
        <p:spPr>
          <a:xfrm>
            <a:off x="0" y="0"/>
            <a:ext cx="12192000" cy="797169"/>
          </a:xfrm>
        </p:spPr>
        <p:txBody>
          <a:bodyPr/>
          <a:lstStyle/>
          <a:p>
            <a:r>
              <a:rPr lang="en-US"/>
              <a:t>Click to edit Master title style</a:t>
            </a:r>
          </a:p>
        </p:txBody>
      </p:sp>
    </p:spTree>
    <p:extLst>
      <p:ext uri="{BB962C8B-B14F-4D97-AF65-F5344CB8AC3E}">
        <p14:creationId xmlns:p14="http://schemas.microsoft.com/office/powerpoint/2010/main" val="884241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1">
                    <a:lumMod val="50000"/>
                    <a:lumOff val="50000"/>
                  </a:schemeClr>
                </a:solidFill>
              </a:defRPr>
            </a:lvl1pPr>
          </a:lstStyle>
          <a:p>
            <a:fld id="{A148EED3-BBC9-0D42-BFB0-A65605EA2BCA}" type="slidenum">
              <a:rPr lang="en-US" smtClean="0"/>
              <a:pPr/>
              <a:t>‹#›</a:t>
            </a:fld>
            <a:endParaRPr lang="en-US"/>
          </a:p>
        </p:txBody>
      </p:sp>
    </p:spTree>
    <p:extLst>
      <p:ext uri="{BB962C8B-B14F-4D97-AF65-F5344CB8AC3E}">
        <p14:creationId xmlns:p14="http://schemas.microsoft.com/office/powerpoint/2010/main" val="865263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lumMod val="50000"/>
                    <a:lumOff val="50000"/>
                  </a:schemeClr>
                </a:solidFill>
              </a:defRPr>
            </a:lvl1pPr>
          </a:lstStyle>
          <a:p>
            <a:fld id="{A148EED3-BBC9-0D42-BFB0-A65605EA2BCA}" type="slidenum">
              <a:rPr lang="en-US" smtClean="0"/>
              <a:pPr/>
              <a:t>‹#›</a:t>
            </a:fld>
            <a:endParaRPr lang="en-US"/>
          </a:p>
        </p:txBody>
      </p:sp>
    </p:spTree>
    <p:extLst>
      <p:ext uri="{BB962C8B-B14F-4D97-AF65-F5344CB8AC3E}">
        <p14:creationId xmlns:p14="http://schemas.microsoft.com/office/powerpoint/2010/main" val="1870694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chemeClr val="tx1">
              <a:lumMod val="85000"/>
              <a:lumOff val="15000"/>
            </a:schemeClr>
          </a:solidFill>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1">
                    <a:lumMod val="50000"/>
                    <a:lumOff val="50000"/>
                  </a:schemeClr>
                </a:solidFill>
              </a:defRPr>
            </a:lvl1pPr>
          </a:lstStyle>
          <a:p>
            <a:fld id="{A148EED3-BBC9-0D42-BFB0-A65605EA2BCA}" type="slidenum">
              <a:rPr lang="en-US" smtClean="0"/>
              <a:pPr/>
              <a:t>‹#›</a:t>
            </a:fld>
            <a:endParaRPr lang="en-US"/>
          </a:p>
        </p:txBody>
      </p:sp>
    </p:spTree>
    <p:extLst>
      <p:ext uri="{BB962C8B-B14F-4D97-AF65-F5344CB8AC3E}">
        <p14:creationId xmlns:p14="http://schemas.microsoft.com/office/powerpoint/2010/main" val="1596373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chemeClr val="tx1">
              <a:lumMod val="95000"/>
              <a:lumOff val="5000"/>
            </a:schemeClr>
          </a:solidFill>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1">
                    <a:lumMod val="50000"/>
                    <a:lumOff val="50000"/>
                  </a:schemeClr>
                </a:solidFill>
              </a:defRPr>
            </a:lvl1pPr>
          </a:lstStyle>
          <a:p>
            <a:fld id="{A148EED3-BBC9-0D42-BFB0-A65605EA2BCA}" type="slidenum">
              <a:rPr lang="en-US" smtClean="0"/>
              <a:pPr/>
              <a:t>‹#›</a:t>
            </a:fld>
            <a:endParaRPr lang="en-US"/>
          </a:p>
        </p:txBody>
      </p:sp>
    </p:spTree>
    <p:extLst>
      <p:ext uri="{BB962C8B-B14F-4D97-AF65-F5344CB8AC3E}">
        <p14:creationId xmlns:p14="http://schemas.microsoft.com/office/powerpoint/2010/main" val="1736733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12192000" cy="813816"/>
          </a:xfrm>
          <a:prstGeom prst="rect">
            <a:avLst/>
          </a:prstGeom>
          <a:blipFill>
            <a:blip r:embed="rId1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0" y="0"/>
            <a:ext cx="12192000" cy="803274"/>
          </a:xfrm>
          <a:prstGeom prst="rect">
            <a:avLst/>
          </a:prstGeom>
          <a:blipFill>
            <a:blip r:embed="rId15"/>
            <a:stretch>
              <a:fillRect/>
            </a:stretch>
          </a:blipFill>
          <a:ln w="22225">
            <a:noFill/>
            <a:round/>
          </a:ln>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199091"/>
            <a:ext cx="10515600" cy="47614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48EED3-BBC9-0D42-BFB0-A65605EA2BCA}" type="slidenum">
              <a:rPr lang="en-US" smtClean="0"/>
              <a:t>‹#›</a:t>
            </a:fld>
            <a:endParaRPr lang="en-US"/>
          </a:p>
        </p:txBody>
      </p:sp>
    </p:spTree>
    <p:extLst>
      <p:ext uri="{BB962C8B-B14F-4D97-AF65-F5344CB8AC3E}">
        <p14:creationId xmlns:p14="http://schemas.microsoft.com/office/powerpoint/2010/main" val="213718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lnSpc>
          <a:spcPct val="90000"/>
        </a:lnSpc>
        <a:spcBef>
          <a:spcPct val="0"/>
        </a:spcBef>
        <a:buNone/>
        <a:defRPr sz="3200" kern="1200" baseline="0">
          <a:solidFill>
            <a:schemeClr val="bg1">
              <a:lumMod val="8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7.tiff"/></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6.tiff"/></Relationships>
</file>

<file path=ppt/slides/_rels/slide1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jpeg"/><Relationship Id="rId2" Type="http://schemas.openxmlformats.org/officeDocument/2006/relationships/image" Target="../media/image8.tiff"/><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tiff"/><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tiff"/><Relationship Id="rId10" Type="http://schemas.openxmlformats.org/officeDocument/2006/relationships/image" Target="../media/image61.png"/><Relationship Id="rId4" Type="http://schemas.openxmlformats.org/officeDocument/2006/relationships/image" Target="../media/image55.tiff"/><Relationship Id="rId9"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6.tiff"/><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emf"/><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emf"/><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2.emf"/><Relationship Id="rId4" Type="http://schemas.openxmlformats.org/officeDocument/2006/relationships/image" Target="../media/image31.emf"/></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384605B-767E-AA44-97CA-C7B8C2E032F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579871" y="1154526"/>
            <a:ext cx="5270050" cy="5290457"/>
          </a:xfrm>
          <a:prstGeom prst="rect">
            <a:avLst/>
          </a:prstGeom>
        </p:spPr>
      </p:pic>
      <p:sp>
        <p:nvSpPr>
          <p:cNvPr id="6" name="TextBox 5">
            <a:extLst>
              <a:ext uri="{FF2B5EF4-FFF2-40B4-BE49-F238E27FC236}">
                <a16:creationId xmlns:a16="http://schemas.microsoft.com/office/drawing/2014/main" id="{B6575DCB-8D91-334E-9432-2BF5A62216EE}"/>
              </a:ext>
            </a:extLst>
          </p:cNvPr>
          <p:cNvSpPr txBox="1"/>
          <p:nvPr/>
        </p:nvSpPr>
        <p:spPr>
          <a:xfrm>
            <a:off x="138300" y="6054469"/>
            <a:ext cx="3684470" cy="523220"/>
          </a:xfrm>
          <a:prstGeom prst="rect">
            <a:avLst/>
          </a:prstGeom>
          <a:noFill/>
        </p:spPr>
        <p:txBody>
          <a:bodyPr wrap="none" rtlCol="0">
            <a:spAutoFit/>
          </a:bodyPr>
          <a:lstStyle/>
          <a:p>
            <a:r>
              <a:rPr lang="en-US" sz="1400" dirty="0">
                <a:solidFill>
                  <a:schemeClr val="bg1">
                    <a:lumMod val="75000"/>
                  </a:schemeClr>
                </a:solidFill>
              </a:rPr>
              <a:t>EPIC “first light” image, acquired on July 6, 2015</a:t>
            </a:r>
          </a:p>
          <a:p>
            <a:r>
              <a:rPr lang="en-US" sz="1400" dirty="0">
                <a:solidFill>
                  <a:schemeClr val="bg1">
                    <a:lumMod val="75000"/>
                  </a:schemeClr>
                </a:solidFill>
              </a:rPr>
              <a:t>Credit: https://epic.gsfc.nasa.gov</a:t>
            </a:r>
          </a:p>
        </p:txBody>
      </p:sp>
      <p:sp>
        <p:nvSpPr>
          <p:cNvPr id="2" name="Subtitle 1">
            <a:extLst>
              <a:ext uri="{FF2B5EF4-FFF2-40B4-BE49-F238E27FC236}">
                <a16:creationId xmlns:a16="http://schemas.microsoft.com/office/drawing/2014/main" id="{D8FD0559-D37E-5E4A-895C-9330A7CF4B1B}"/>
              </a:ext>
            </a:extLst>
          </p:cNvPr>
          <p:cNvSpPr>
            <a:spLocks noGrp="1"/>
          </p:cNvSpPr>
          <p:nvPr>
            <p:ph type="subTitle" idx="1"/>
          </p:nvPr>
        </p:nvSpPr>
        <p:spPr>
          <a:xfrm>
            <a:off x="5032312" y="3651737"/>
            <a:ext cx="5791200" cy="2086844"/>
          </a:xfrm>
          <a:effectLst>
            <a:outerShdw blurRad="50800" dist="38100" dir="8100000" algn="tr" rotWithShape="0">
              <a:prstClr val="black"/>
            </a:outerShdw>
          </a:effectLst>
        </p:spPr>
        <p:txBody>
          <a:bodyPr>
            <a:normAutofit/>
          </a:bodyPr>
          <a:lstStyle/>
          <a:p>
            <a:r>
              <a:rPr lang="en-US" b="1" dirty="0">
                <a:solidFill>
                  <a:schemeClr val="bg1"/>
                </a:solidFill>
                <a:latin typeface="+mj-lt"/>
              </a:rPr>
              <a:t>Xiaoguang (Richard) Xu</a:t>
            </a:r>
          </a:p>
          <a:p>
            <a:r>
              <a:rPr lang="en-US" sz="2000" b="1" dirty="0">
                <a:solidFill>
                  <a:schemeClr val="bg1"/>
                </a:solidFill>
                <a:latin typeface="+mj-lt"/>
              </a:rPr>
              <a:t>UMBC/JCET/ESI</a:t>
            </a:r>
          </a:p>
          <a:p>
            <a:r>
              <a:rPr lang="en-US" sz="2000" b="1" dirty="0">
                <a:solidFill>
                  <a:schemeClr val="bg1"/>
                </a:solidFill>
                <a:latin typeface="+mj-lt"/>
              </a:rPr>
              <a:t>Acknowledgements: Jun Wang, Yi Wang, Omar Torres, Steve Miller, Jeff Reid, Alexander </a:t>
            </a:r>
            <a:r>
              <a:rPr lang="en-US" sz="2000" b="1" dirty="0" err="1">
                <a:solidFill>
                  <a:schemeClr val="bg1"/>
                </a:solidFill>
                <a:latin typeface="+mj-lt"/>
              </a:rPr>
              <a:t>Marshak</a:t>
            </a:r>
            <a:r>
              <a:rPr lang="en-US" sz="2000" b="1" dirty="0">
                <a:solidFill>
                  <a:schemeClr val="bg1"/>
                </a:solidFill>
                <a:latin typeface="+mj-lt"/>
              </a:rPr>
              <a:t>, </a:t>
            </a:r>
            <a:r>
              <a:rPr lang="en-US" sz="2000" b="1" dirty="0" err="1">
                <a:solidFill>
                  <a:schemeClr val="bg1"/>
                </a:solidFill>
                <a:latin typeface="+mj-lt"/>
              </a:rPr>
              <a:t>Yuekui</a:t>
            </a:r>
            <a:r>
              <a:rPr lang="en-US" sz="2000" b="1" dirty="0">
                <a:solidFill>
                  <a:schemeClr val="bg1"/>
                </a:solidFill>
                <a:latin typeface="+mj-lt"/>
              </a:rPr>
              <a:t> Yang, </a:t>
            </a:r>
            <a:r>
              <a:rPr lang="en-US" sz="2000" b="1" dirty="0" err="1">
                <a:solidFill>
                  <a:schemeClr val="bg1"/>
                </a:solidFill>
                <a:latin typeface="+mj-lt"/>
              </a:rPr>
              <a:t>Vanderlei</a:t>
            </a:r>
            <a:r>
              <a:rPr lang="en-US" sz="2000" b="1" dirty="0">
                <a:solidFill>
                  <a:schemeClr val="bg1"/>
                </a:solidFill>
                <a:latin typeface="+mj-lt"/>
              </a:rPr>
              <a:t> Martins, and Lorraine Remer</a:t>
            </a:r>
          </a:p>
        </p:txBody>
      </p:sp>
      <p:sp>
        <p:nvSpPr>
          <p:cNvPr id="7" name="TextBox 6">
            <a:extLst>
              <a:ext uri="{FF2B5EF4-FFF2-40B4-BE49-F238E27FC236}">
                <a16:creationId xmlns:a16="http://schemas.microsoft.com/office/drawing/2014/main" id="{14D53389-1963-5145-8913-A382A51CE05C}"/>
              </a:ext>
            </a:extLst>
          </p:cNvPr>
          <p:cNvSpPr txBox="1"/>
          <p:nvPr/>
        </p:nvSpPr>
        <p:spPr>
          <a:xfrm>
            <a:off x="7081495" y="5545148"/>
            <a:ext cx="2197460" cy="646331"/>
          </a:xfrm>
          <a:prstGeom prst="rect">
            <a:avLst/>
          </a:prstGeom>
          <a:noFill/>
        </p:spPr>
        <p:txBody>
          <a:bodyPr wrap="none" rtlCol="0">
            <a:spAutoFit/>
          </a:bodyPr>
          <a:lstStyle/>
          <a:p>
            <a:pPr algn="ctr"/>
            <a:r>
              <a:rPr lang="en-US" dirty="0">
                <a:solidFill>
                  <a:srgbClr val="FFC000"/>
                </a:solidFill>
                <a:latin typeface="+mj-lt"/>
              </a:rPr>
              <a:t>Earth Day Symposium</a:t>
            </a:r>
          </a:p>
          <a:p>
            <a:pPr algn="ctr"/>
            <a:r>
              <a:rPr lang="en-US" dirty="0">
                <a:solidFill>
                  <a:srgbClr val="FFC000"/>
                </a:solidFill>
                <a:latin typeface="+mj-lt"/>
              </a:rPr>
              <a:t>UMBC 26 April 2019</a:t>
            </a:r>
          </a:p>
        </p:txBody>
      </p:sp>
      <p:pic>
        <p:nvPicPr>
          <p:cNvPr id="16" name="Picture 15">
            <a:extLst>
              <a:ext uri="{FF2B5EF4-FFF2-40B4-BE49-F238E27FC236}">
                <a16:creationId xmlns:a16="http://schemas.microsoft.com/office/drawing/2014/main" id="{6EB91AD5-88F2-9E4A-ADBB-635AE748617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p:blipFill>
        <p:spPr>
          <a:xfrm>
            <a:off x="1179028" y="1768824"/>
            <a:ext cx="1624266" cy="1630555"/>
          </a:xfrm>
          <a:prstGeom prst="ellipse">
            <a:avLst/>
          </a:prstGeom>
        </p:spPr>
      </p:pic>
      <p:sp>
        <p:nvSpPr>
          <p:cNvPr id="17" name="Oval 16">
            <a:extLst>
              <a:ext uri="{FF2B5EF4-FFF2-40B4-BE49-F238E27FC236}">
                <a16:creationId xmlns:a16="http://schemas.microsoft.com/office/drawing/2014/main" id="{31B7A341-A7A1-5F4A-A811-87BBB8F8E9E3}"/>
              </a:ext>
            </a:extLst>
          </p:cNvPr>
          <p:cNvSpPr/>
          <p:nvPr/>
        </p:nvSpPr>
        <p:spPr>
          <a:xfrm>
            <a:off x="1172024" y="1769428"/>
            <a:ext cx="1630555" cy="1630555"/>
          </a:xfrm>
          <a:prstGeom prst="ellipse">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DFDC5C6-F859-454B-8FDF-5A93B15E55B1}"/>
              </a:ext>
            </a:extLst>
          </p:cNvPr>
          <p:cNvSpPr>
            <a:spLocks noGrp="1"/>
          </p:cNvSpPr>
          <p:nvPr>
            <p:ph type="title"/>
          </p:nvPr>
        </p:nvSpPr>
        <p:spPr>
          <a:xfrm>
            <a:off x="4383169" y="1740929"/>
            <a:ext cx="7089486" cy="2086844"/>
          </a:xfrm>
          <a:noFill/>
          <a:effectLst>
            <a:outerShdw blurRad="50800" dist="38100" dir="8100000" algn="tr" rotWithShape="0">
              <a:prstClr val="black"/>
            </a:outerShdw>
          </a:effectLst>
        </p:spPr>
        <p:txBody>
          <a:bodyPr>
            <a:normAutofit/>
          </a:bodyPr>
          <a:lstStyle/>
          <a:p>
            <a:r>
              <a:rPr lang="en-US" sz="4000" b="1" dirty="0">
                <a:solidFill>
                  <a:schemeClr val="bg1"/>
                </a:solidFill>
              </a:rPr>
              <a:t>Detecting Aerosol Layer Height from Deep Space</a:t>
            </a:r>
            <a:endParaRPr lang="en-US" sz="4000" b="1" dirty="0">
              <a:solidFill>
                <a:schemeClr val="accent1"/>
              </a:solidFill>
            </a:endParaRPr>
          </a:p>
        </p:txBody>
      </p:sp>
      <p:grpSp>
        <p:nvGrpSpPr>
          <p:cNvPr id="5" name="Group 4">
            <a:extLst>
              <a:ext uri="{FF2B5EF4-FFF2-40B4-BE49-F238E27FC236}">
                <a16:creationId xmlns:a16="http://schemas.microsoft.com/office/drawing/2014/main" id="{48032A7C-99DB-F642-8D8B-E47C0D5B04B4}"/>
              </a:ext>
            </a:extLst>
          </p:cNvPr>
          <p:cNvGrpSpPr/>
          <p:nvPr/>
        </p:nvGrpSpPr>
        <p:grpSpPr>
          <a:xfrm>
            <a:off x="138760" y="594893"/>
            <a:ext cx="3705988" cy="3281020"/>
            <a:chOff x="138760" y="594893"/>
            <a:chExt cx="3705988" cy="3281020"/>
          </a:xfrm>
        </p:grpSpPr>
        <p:sp>
          <p:nvSpPr>
            <p:cNvPr id="10" name="Oval 9">
              <a:extLst>
                <a:ext uri="{FF2B5EF4-FFF2-40B4-BE49-F238E27FC236}">
                  <a16:creationId xmlns:a16="http://schemas.microsoft.com/office/drawing/2014/main" id="{1E099E80-9048-CA41-90C8-62D3B4431471}"/>
                </a:ext>
              </a:extLst>
            </p:cNvPr>
            <p:cNvSpPr/>
            <p:nvPr/>
          </p:nvSpPr>
          <p:spPr bwMode="auto">
            <a:xfrm rot="20095414">
              <a:off x="2470692" y="1847461"/>
              <a:ext cx="1374056" cy="1449182"/>
            </a:xfrm>
            <a:prstGeom prst="ellipse">
              <a:avLst/>
            </a:prstGeom>
            <a:noFill/>
            <a:ln w="31750">
              <a:solidFill>
                <a:srgbClr val="F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buFont typeface="Wingdings" charset="0"/>
                <a:buNone/>
                <a:defRPr/>
              </a:pPr>
              <a:endParaRPr lang="en-US" sz="1632">
                <a:ln>
                  <a:solidFill>
                    <a:srgbClr val="FF0000"/>
                  </a:solidFill>
                </a:ln>
                <a:solidFill>
                  <a:srgbClr val="FF0000"/>
                </a:solidFill>
              </a:endParaRPr>
            </a:p>
          </p:txBody>
        </p:sp>
        <p:sp>
          <p:nvSpPr>
            <p:cNvPr id="11" name="Oval 10">
              <a:extLst>
                <a:ext uri="{FF2B5EF4-FFF2-40B4-BE49-F238E27FC236}">
                  <a16:creationId xmlns:a16="http://schemas.microsoft.com/office/drawing/2014/main" id="{2A4C5788-F9AC-4141-9EA7-F73EA6C065C8}"/>
                </a:ext>
              </a:extLst>
            </p:cNvPr>
            <p:cNvSpPr/>
            <p:nvPr/>
          </p:nvSpPr>
          <p:spPr bwMode="auto">
            <a:xfrm rot="20095414">
              <a:off x="138760" y="594893"/>
              <a:ext cx="1530568" cy="1581190"/>
            </a:xfrm>
            <a:prstGeom prst="ellipse">
              <a:avLst/>
            </a:prstGeom>
            <a:noFill/>
            <a:ln w="31750">
              <a:solidFill>
                <a:srgbClr val="F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buFont typeface="Wingdings" charset="0"/>
                <a:buNone/>
                <a:defRPr/>
              </a:pPr>
              <a:endParaRPr lang="en-US" sz="1632">
                <a:ln>
                  <a:solidFill>
                    <a:srgbClr val="FF0000"/>
                  </a:solidFill>
                </a:ln>
                <a:solidFill>
                  <a:srgbClr val="FF0000"/>
                </a:solidFill>
              </a:endParaRPr>
            </a:p>
          </p:txBody>
        </p:sp>
        <p:sp>
          <p:nvSpPr>
            <p:cNvPr id="12" name="Oval 11">
              <a:extLst>
                <a:ext uri="{FF2B5EF4-FFF2-40B4-BE49-F238E27FC236}">
                  <a16:creationId xmlns:a16="http://schemas.microsoft.com/office/drawing/2014/main" id="{3587922F-6FAA-614B-9D2B-9F2D136E4AAC}"/>
                </a:ext>
              </a:extLst>
            </p:cNvPr>
            <p:cNvSpPr/>
            <p:nvPr/>
          </p:nvSpPr>
          <p:spPr bwMode="auto">
            <a:xfrm rot="20095414">
              <a:off x="1313879" y="2596524"/>
              <a:ext cx="1277801" cy="1279389"/>
            </a:xfrm>
            <a:prstGeom prst="ellipse">
              <a:avLst/>
            </a:prstGeom>
            <a:noFill/>
            <a:ln w="31750">
              <a:solidFill>
                <a:srgbClr val="F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buFont typeface="Wingdings" charset="0"/>
                <a:buNone/>
                <a:defRPr/>
              </a:pPr>
              <a:endParaRPr lang="en-US" sz="1632">
                <a:ln>
                  <a:solidFill>
                    <a:srgbClr val="FF0000"/>
                  </a:solidFill>
                </a:ln>
                <a:solidFill>
                  <a:srgbClr val="FF0000"/>
                </a:solidFill>
              </a:endParaRPr>
            </a:p>
          </p:txBody>
        </p:sp>
      </p:grpSp>
      <p:pic>
        <p:nvPicPr>
          <p:cNvPr id="14" name="Picture 13">
            <a:extLst>
              <a:ext uri="{FF2B5EF4-FFF2-40B4-BE49-F238E27FC236}">
                <a16:creationId xmlns:a16="http://schemas.microsoft.com/office/drawing/2014/main" id="{9174A670-01A0-5547-90EF-28A90E685BBB}"/>
              </a:ext>
            </a:extLst>
          </p:cNvPr>
          <p:cNvPicPr>
            <a:picLocks noChangeAspect="1"/>
          </p:cNvPicPr>
          <p:nvPr/>
        </p:nvPicPr>
        <p:blipFill>
          <a:blip r:embed="rId7"/>
          <a:stretch>
            <a:fillRect/>
          </a:stretch>
        </p:blipFill>
        <p:spPr>
          <a:xfrm>
            <a:off x="8254451" y="343553"/>
            <a:ext cx="1498775" cy="1124081"/>
          </a:xfrm>
          <a:prstGeom prst="rect">
            <a:avLst/>
          </a:prstGeom>
        </p:spPr>
      </p:pic>
      <p:pic>
        <p:nvPicPr>
          <p:cNvPr id="8" name="Picture 7">
            <a:extLst>
              <a:ext uri="{FF2B5EF4-FFF2-40B4-BE49-F238E27FC236}">
                <a16:creationId xmlns:a16="http://schemas.microsoft.com/office/drawing/2014/main" id="{83338C02-A5A8-F549-9B02-B1AD1215893B}"/>
              </a:ext>
            </a:extLst>
          </p:cNvPr>
          <p:cNvPicPr>
            <a:picLocks noChangeAspect="1"/>
          </p:cNvPicPr>
          <p:nvPr/>
        </p:nvPicPr>
        <p:blipFill>
          <a:blip r:embed="rId8"/>
          <a:stretch>
            <a:fillRect/>
          </a:stretch>
        </p:blipFill>
        <p:spPr>
          <a:xfrm>
            <a:off x="6267853" y="889006"/>
            <a:ext cx="1912372" cy="440742"/>
          </a:xfrm>
          <a:prstGeom prst="rect">
            <a:avLst/>
          </a:prstGeom>
        </p:spPr>
      </p:pic>
      <p:pic>
        <p:nvPicPr>
          <p:cNvPr id="9" name="Picture 8">
            <a:extLst>
              <a:ext uri="{FF2B5EF4-FFF2-40B4-BE49-F238E27FC236}">
                <a16:creationId xmlns:a16="http://schemas.microsoft.com/office/drawing/2014/main" id="{27B844E3-5D9D-A641-998A-CE7A355CD852}"/>
              </a:ext>
            </a:extLst>
          </p:cNvPr>
          <p:cNvPicPr>
            <a:picLocks noChangeAspect="1"/>
          </p:cNvPicPr>
          <p:nvPr/>
        </p:nvPicPr>
        <p:blipFill rotWithShape="1">
          <a:blip r:embed="rId9"/>
          <a:srcRect t="2505" r="70637"/>
          <a:stretch/>
        </p:blipFill>
        <p:spPr>
          <a:xfrm>
            <a:off x="10185503" y="706878"/>
            <a:ext cx="1498775" cy="679084"/>
          </a:xfrm>
          <a:prstGeom prst="roundRect">
            <a:avLst>
              <a:gd name="adj" fmla="val 15876"/>
            </a:avLst>
          </a:prstGeom>
        </p:spPr>
      </p:pic>
    </p:spTree>
    <p:extLst>
      <p:ext uri="{BB962C8B-B14F-4D97-AF65-F5344CB8AC3E}">
        <p14:creationId xmlns:p14="http://schemas.microsoft.com/office/powerpoint/2010/main" val="238191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childTnLst>
                          </p:cTn>
                        </p:par>
                        <p:par>
                          <p:cTn id="8" fill="hold">
                            <p:stCondLst>
                              <p:cond delay="1000"/>
                            </p:stCondLst>
                            <p:childTnLst>
                              <p:par>
                                <p:cTn id="9" presetID="6" presetClass="emph" presetSubtype="0" fill="hold" nodeType="afterEffect">
                                  <p:stCondLst>
                                    <p:cond delay="0"/>
                                  </p:stCondLst>
                                  <p:childTnLst>
                                    <p:animScale>
                                      <p:cBhvr>
                                        <p:cTn id="10" dur="1000" fill="hold"/>
                                        <p:tgtEl>
                                          <p:spTgt spid="16"/>
                                        </p:tgtEl>
                                      </p:cBhvr>
                                      <p:by x="300000" y="300000"/>
                                    </p:animScale>
                                  </p:childTnLst>
                                </p:cTn>
                              </p:par>
                              <p:par>
                                <p:cTn id="11" presetID="6" presetClass="emph" presetSubtype="0" fill="hold" grpId="0" nodeType="withEffect">
                                  <p:stCondLst>
                                    <p:cond delay="0"/>
                                  </p:stCondLst>
                                  <p:childTnLst>
                                    <p:animScale>
                                      <p:cBhvr>
                                        <p:cTn id="12" dur="1000" fill="hold"/>
                                        <p:tgtEl>
                                          <p:spTgt spid="17"/>
                                        </p:tgtEl>
                                      </p:cBhvr>
                                      <p:by x="300000" y="300000"/>
                                    </p:animScale>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8596C-0398-E947-89E5-61D73D86EEE9}"/>
              </a:ext>
            </a:extLst>
          </p:cNvPr>
          <p:cNvSpPr>
            <a:spLocks noGrp="1"/>
          </p:cNvSpPr>
          <p:nvPr>
            <p:ph type="title"/>
          </p:nvPr>
        </p:nvSpPr>
        <p:spPr/>
        <p:txBody>
          <a:bodyPr>
            <a:normAutofit/>
          </a:bodyPr>
          <a:lstStyle/>
          <a:p>
            <a:r>
              <a:rPr lang="en-US" dirty="0"/>
              <a:t>Case 1: Saharan dust over Northern Atlantic Ocean (Validation)</a:t>
            </a:r>
          </a:p>
        </p:txBody>
      </p:sp>
      <p:sp>
        <p:nvSpPr>
          <p:cNvPr id="3" name="Slide Number Placeholder 2">
            <a:extLst>
              <a:ext uri="{FF2B5EF4-FFF2-40B4-BE49-F238E27FC236}">
                <a16:creationId xmlns:a16="http://schemas.microsoft.com/office/drawing/2014/main" id="{652FDF89-0243-DB4E-AF05-978E487D2F8E}"/>
              </a:ext>
            </a:extLst>
          </p:cNvPr>
          <p:cNvSpPr>
            <a:spLocks noGrp="1"/>
          </p:cNvSpPr>
          <p:nvPr>
            <p:ph type="sldNum" sz="quarter" idx="12"/>
          </p:nvPr>
        </p:nvSpPr>
        <p:spPr/>
        <p:txBody>
          <a:bodyPr/>
          <a:lstStyle/>
          <a:p>
            <a:fld id="{A148EED3-BBC9-0D42-BFB0-A65605EA2BCA}" type="slidenum">
              <a:rPr lang="en-US" smtClean="0"/>
              <a:t>9</a:t>
            </a:fld>
            <a:endParaRPr lang="en-US" dirty="0"/>
          </a:p>
        </p:txBody>
      </p:sp>
      <p:grpSp>
        <p:nvGrpSpPr>
          <p:cNvPr id="26" name="Group 25">
            <a:extLst>
              <a:ext uri="{FF2B5EF4-FFF2-40B4-BE49-F238E27FC236}">
                <a16:creationId xmlns:a16="http://schemas.microsoft.com/office/drawing/2014/main" id="{2B13875B-5C04-544B-82D6-D60B2694817D}"/>
              </a:ext>
            </a:extLst>
          </p:cNvPr>
          <p:cNvGrpSpPr/>
          <p:nvPr/>
        </p:nvGrpSpPr>
        <p:grpSpPr>
          <a:xfrm>
            <a:off x="7562630" y="1031468"/>
            <a:ext cx="3473381" cy="3628208"/>
            <a:chOff x="7173163" y="1285465"/>
            <a:chExt cx="3473381" cy="3628208"/>
          </a:xfrm>
        </p:grpSpPr>
        <p:pic>
          <p:nvPicPr>
            <p:cNvPr id="7" name="Picture 6">
              <a:extLst>
                <a:ext uri="{FF2B5EF4-FFF2-40B4-BE49-F238E27FC236}">
                  <a16:creationId xmlns:a16="http://schemas.microsoft.com/office/drawing/2014/main" id="{FD2C626F-6010-D343-9032-E8043E8E0B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3163" y="1585883"/>
              <a:ext cx="3473381" cy="3327790"/>
            </a:xfrm>
            <a:prstGeom prst="rect">
              <a:avLst/>
            </a:prstGeom>
          </p:spPr>
        </p:pic>
        <p:grpSp>
          <p:nvGrpSpPr>
            <p:cNvPr id="25" name="Group 24">
              <a:extLst>
                <a:ext uri="{FF2B5EF4-FFF2-40B4-BE49-F238E27FC236}">
                  <a16:creationId xmlns:a16="http://schemas.microsoft.com/office/drawing/2014/main" id="{5BBC3323-8815-1D4A-AAA0-8AAF3767C0E1}"/>
                </a:ext>
              </a:extLst>
            </p:cNvPr>
            <p:cNvGrpSpPr/>
            <p:nvPr/>
          </p:nvGrpSpPr>
          <p:grpSpPr>
            <a:xfrm>
              <a:off x="7722862" y="1285465"/>
              <a:ext cx="2919833" cy="3190087"/>
              <a:chOff x="7722862" y="1285465"/>
              <a:chExt cx="2919833" cy="3190087"/>
            </a:xfrm>
          </p:grpSpPr>
          <p:sp>
            <p:nvSpPr>
              <p:cNvPr id="8" name="Rectangle 7">
                <a:extLst>
                  <a:ext uri="{FF2B5EF4-FFF2-40B4-BE49-F238E27FC236}">
                    <a16:creationId xmlns:a16="http://schemas.microsoft.com/office/drawing/2014/main" id="{1A46AB64-E803-4940-AFB5-2C40C1B9D3C0}"/>
                  </a:ext>
                </a:extLst>
              </p:cNvPr>
              <p:cNvSpPr/>
              <p:nvPr/>
            </p:nvSpPr>
            <p:spPr>
              <a:xfrm>
                <a:off x="8803730" y="3767666"/>
                <a:ext cx="1838965" cy="707886"/>
              </a:xfrm>
              <a:prstGeom prst="rect">
                <a:avLst/>
              </a:prstGeom>
            </p:spPr>
            <p:txBody>
              <a:bodyPr wrap="none">
                <a:spAutoFit/>
              </a:bodyPr>
              <a:lstStyle/>
              <a:p>
                <a:r>
                  <a:rPr lang="en-US" sz="2000" dirty="0">
                    <a:solidFill>
                      <a:srgbClr val="1931CF"/>
                    </a:solidFill>
                    <a:latin typeface="Calibri" charset="0"/>
                  </a:rPr>
                  <a:t>98.7% &lt;  ±1km </a:t>
                </a:r>
              </a:p>
              <a:p>
                <a:r>
                  <a:rPr lang="en-US" sz="2000" dirty="0">
                    <a:solidFill>
                      <a:srgbClr val="1931CF"/>
                    </a:solidFill>
                    <a:latin typeface="Calibri" charset="0"/>
                  </a:rPr>
                  <a:t>71.5% &lt; ±0.5km</a:t>
                </a:r>
                <a:endParaRPr lang="en-US" sz="2000" dirty="0">
                  <a:solidFill>
                    <a:srgbClr val="1931CF"/>
                  </a:solidFill>
                  <a:effectLst/>
                </a:endParaRPr>
              </a:p>
            </p:txBody>
          </p:sp>
          <p:sp>
            <p:nvSpPr>
              <p:cNvPr id="9" name="TextBox 8">
                <a:extLst>
                  <a:ext uri="{FF2B5EF4-FFF2-40B4-BE49-F238E27FC236}">
                    <a16:creationId xmlns:a16="http://schemas.microsoft.com/office/drawing/2014/main" id="{B82C6B11-B1D6-684F-B632-CBB407BAFF60}"/>
                  </a:ext>
                </a:extLst>
              </p:cNvPr>
              <p:cNvSpPr txBox="1"/>
              <p:nvPr/>
            </p:nvSpPr>
            <p:spPr>
              <a:xfrm>
                <a:off x="7722862" y="1285465"/>
                <a:ext cx="2492092" cy="369332"/>
              </a:xfrm>
              <a:prstGeom prst="rect">
                <a:avLst/>
              </a:prstGeom>
              <a:noFill/>
            </p:spPr>
            <p:txBody>
              <a:bodyPr wrap="none" rtlCol="0">
                <a:spAutoFit/>
              </a:bodyPr>
              <a:lstStyle/>
              <a:p>
                <a:r>
                  <a:rPr lang="en-US" dirty="0"/>
                  <a:t>EPIC ALH vs. CALIOP ALH</a:t>
                </a:r>
              </a:p>
            </p:txBody>
          </p:sp>
        </p:grpSp>
      </p:grpSp>
      <p:sp>
        <p:nvSpPr>
          <p:cNvPr id="10" name="TextBox 9">
            <a:extLst>
              <a:ext uri="{FF2B5EF4-FFF2-40B4-BE49-F238E27FC236}">
                <a16:creationId xmlns:a16="http://schemas.microsoft.com/office/drawing/2014/main" id="{46F4B6A3-9DA9-8345-AC08-806C68BFD795}"/>
              </a:ext>
            </a:extLst>
          </p:cNvPr>
          <p:cNvSpPr txBox="1"/>
          <p:nvPr/>
        </p:nvSpPr>
        <p:spPr>
          <a:xfrm>
            <a:off x="1309697" y="6183282"/>
            <a:ext cx="1177438" cy="307777"/>
          </a:xfrm>
          <a:prstGeom prst="rect">
            <a:avLst/>
          </a:prstGeom>
          <a:noFill/>
        </p:spPr>
        <p:txBody>
          <a:bodyPr wrap="none" rtlCol="0">
            <a:spAutoFit/>
          </a:bodyPr>
          <a:lstStyle/>
          <a:p>
            <a:r>
              <a:rPr lang="en-US" sz="1400" dirty="0"/>
              <a:t>Xu et al. 2017</a:t>
            </a:r>
          </a:p>
        </p:txBody>
      </p:sp>
      <p:grpSp>
        <p:nvGrpSpPr>
          <p:cNvPr id="6" name="Group 5">
            <a:extLst>
              <a:ext uri="{FF2B5EF4-FFF2-40B4-BE49-F238E27FC236}">
                <a16:creationId xmlns:a16="http://schemas.microsoft.com/office/drawing/2014/main" id="{604E910C-4E52-2142-BAAE-C70D78DF17A9}"/>
              </a:ext>
            </a:extLst>
          </p:cNvPr>
          <p:cNvGrpSpPr/>
          <p:nvPr/>
        </p:nvGrpSpPr>
        <p:grpSpPr>
          <a:xfrm>
            <a:off x="833435" y="861944"/>
            <a:ext cx="5683739" cy="5375477"/>
            <a:chOff x="567434" y="861944"/>
            <a:chExt cx="5683739" cy="5375477"/>
          </a:xfrm>
        </p:grpSpPr>
        <p:pic>
          <p:nvPicPr>
            <p:cNvPr id="4" name="Picture 3">
              <a:extLst>
                <a:ext uri="{FF2B5EF4-FFF2-40B4-BE49-F238E27FC236}">
                  <a16:creationId xmlns:a16="http://schemas.microsoft.com/office/drawing/2014/main" id="{5D1AF61C-B999-ED46-ABEF-65B05FC1C0E3}"/>
                </a:ext>
              </a:extLst>
            </p:cNvPr>
            <p:cNvPicPr>
              <a:picLocks noChangeAspect="1"/>
            </p:cNvPicPr>
            <p:nvPr/>
          </p:nvPicPr>
          <p:blipFill rotWithShape="1">
            <a:blip r:embed="rId4">
              <a:alphaModFix/>
              <a:extLst>
                <a:ext uri="{28A0092B-C50C-407E-A947-70E740481C1C}">
                  <a14:useLocalDpi xmlns:a14="http://schemas.microsoft.com/office/drawing/2010/main"/>
                </a:ext>
              </a:extLst>
            </a:blip>
            <a:srcRect/>
            <a:stretch/>
          </p:blipFill>
          <p:spPr>
            <a:xfrm>
              <a:off x="3422497" y="861944"/>
              <a:ext cx="2828676" cy="2363396"/>
            </a:xfrm>
            <a:prstGeom prst="rect">
              <a:avLst/>
            </a:prstGeom>
            <a:effectLst>
              <a:softEdge rad="12700"/>
            </a:effectLst>
          </p:spPr>
        </p:pic>
        <p:pic>
          <p:nvPicPr>
            <p:cNvPr id="5" name="Picture 4">
              <a:extLst>
                <a:ext uri="{FF2B5EF4-FFF2-40B4-BE49-F238E27FC236}">
                  <a16:creationId xmlns:a16="http://schemas.microsoft.com/office/drawing/2014/main" id="{B0FE55C3-D280-6D4F-AEB7-3061296BB2D0}"/>
                </a:ext>
              </a:extLst>
            </p:cNvPr>
            <p:cNvPicPr>
              <a:picLocks noChangeAspect="1"/>
            </p:cNvPicPr>
            <p:nvPr/>
          </p:nvPicPr>
          <p:blipFill>
            <a:blip r:embed="rId5"/>
            <a:stretch>
              <a:fillRect/>
            </a:stretch>
          </p:blipFill>
          <p:spPr>
            <a:xfrm>
              <a:off x="702720" y="1044863"/>
              <a:ext cx="2828676" cy="2020483"/>
            </a:xfrm>
            <a:prstGeom prst="rect">
              <a:avLst/>
            </a:prstGeom>
          </p:spPr>
        </p:pic>
        <p:pic>
          <p:nvPicPr>
            <p:cNvPr id="11" name="Picture 10">
              <a:extLst>
                <a:ext uri="{FF2B5EF4-FFF2-40B4-BE49-F238E27FC236}">
                  <a16:creationId xmlns:a16="http://schemas.microsoft.com/office/drawing/2014/main" id="{8F43F341-54C3-F749-8DFD-A1CD8FC54ECA}"/>
                </a:ext>
              </a:extLst>
            </p:cNvPr>
            <p:cNvPicPr>
              <a:picLocks noChangeAspect="1"/>
            </p:cNvPicPr>
            <p:nvPr/>
          </p:nvPicPr>
          <p:blipFill rotWithShape="1">
            <a:blip r:embed="rId6" cstate="print">
              <a:alphaModFix/>
              <a:extLst>
                <a:ext uri="{28A0092B-C50C-407E-A947-70E740481C1C}">
                  <a14:useLocalDpi xmlns:a14="http://schemas.microsoft.com/office/drawing/2010/main"/>
                </a:ext>
              </a:extLst>
            </a:blip>
            <a:srcRect/>
            <a:stretch/>
          </p:blipFill>
          <p:spPr>
            <a:xfrm>
              <a:off x="567434" y="3165096"/>
              <a:ext cx="5635571" cy="3072325"/>
            </a:xfrm>
            <a:prstGeom prst="rect">
              <a:avLst/>
            </a:prstGeom>
            <a:effectLst>
              <a:softEdge rad="12700"/>
            </a:effectLst>
          </p:spPr>
        </p:pic>
      </p:grpSp>
      <p:sp>
        <p:nvSpPr>
          <p:cNvPr id="18" name="TextBox 17">
            <a:extLst>
              <a:ext uri="{FF2B5EF4-FFF2-40B4-BE49-F238E27FC236}">
                <a16:creationId xmlns:a16="http://schemas.microsoft.com/office/drawing/2014/main" id="{F501E486-8EEA-6049-AFEC-87E68584A2FE}"/>
              </a:ext>
            </a:extLst>
          </p:cNvPr>
          <p:cNvSpPr txBox="1"/>
          <p:nvPr/>
        </p:nvSpPr>
        <p:spPr>
          <a:xfrm>
            <a:off x="2180582" y="2057036"/>
            <a:ext cx="600485" cy="369332"/>
          </a:xfrm>
          <a:prstGeom prst="rect">
            <a:avLst/>
          </a:prstGeom>
          <a:noFill/>
        </p:spPr>
        <p:txBody>
          <a:bodyPr wrap="none" rtlCol="0">
            <a:spAutoFit/>
          </a:bodyPr>
          <a:lstStyle/>
          <a:p>
            <a:r>
              <a:rPr lang="en-US" b="1" dirty="0">
                <a:solidFill>
                  <a:srgbClr val="FFC000"/>
                </a:solidFill>
              </a:rPr>
              <a:t>dust</a:t>
            </a:r>
          </a:p>
        </p:txBody>
      </p:sp>
      <p:cxnSp>
        <p:nvCxnSpPr>
          <p:cNvPr id="19" name="Straight Arrow Connector 18">
            <a:extLst>
              <a:ext uri="{FF2B5EF4-FFF2-40B4-BE49-F238E27FC236}">
                <a16:creationId xmlns:a16="http://schemas.microsoft.com/office/drawing/2014/main" id="{6418C516-661C-F949-A8C2-64ABE95BAB7B}"/>
              </a:ext>
            </a:extLst>
          </p:cNvPr>
          <p:cNvCxnSpPr>
            <a:cxnSpLocks/>
          </p:cNvCxnSpPr>
          <p:nvPr/>
        </p:nvCxnSpPr>
        <p:spPr>
          <a:xfrm flipV="1">
            <a:off x="2717795" y="2179558"/>
            <a:ext cx="282474" cy="62143"/>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56B19AC-1A9A-7B4B-B217-98473CF3F5A5}"/>
              </a:ext>
            </a:extLst>
          </p:cNvPr>
          <p:cNvCxnSpPr>
            <a:cxnSpLocks/>
          </p:cNvCxnSpPr>
          <p:nvPr/>
        </p:nvCxnSpPr>
        <p:spPr>
          <a:xfrm flipH="1" flipV="1">
            <a:off x="1909128" y="2057036"/>
            <a:ext cx="365759" cy="12252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C64A15C-7183-EF4F-87B6-954E41B62396}"/>
              </a:ext>
            </a:extLst>
          </p:cNvPr>
          <p:cNvCxnSpPr>
            <a:cxnSpLocks/>
          </p:cNvCxnSpPr>
          <p:nvPr/>
        </p:nvCxnSpPr>
        <p:spPr>
          <a:xfrm flipH="1">
            <a:off x="5980751" y="1568950"/>
            <a:ext cx="636968" cy="46922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4091883-4CAA-A640-9A48-0FA99B75EF96}"/>
              </a:ext>
            </a:extLst>
          </p:cNvPr>
          <p:cNvSpPr txBox="1"/>
          <p:nvPr/>
        </p:nvSpPr>
        <p:spPr>
          <a:xfrm>
            <a:off x="6542258" y="1252419"/>
            <a:ext cx="1000878" cy="646331"/>
          </a:xfrm>
          <a:prstGeom prst="rect">
            <a:avLst/>
          </a:prstGeom>
          <a:noFill/>
        </p:spPr>
        <p:txBody>
          <a:bodyPr wrap="square" rtlCol="0">
            <a:spAutoFit/>
          </a:bodyPr>
          <a:lstStyle/>
          <a:p>
            <a:r>
              <a:rPr lang="en-US" dirty="0">
                <a:solidFill>
                  <a:srgbClr val="FF0000"/>
                </a:solidFill>
              </a:rPr>
              <a:t>CALIOP</a:t>
            </a:r>
          </a:p>
          <a:p>
            <a:r>
              <a:rPr lang="en-US" dirty="0">
                <a:solidFill>
                  <a:srgbClr val="FF0000"/>
                </a:solidFill>
              </a:rPr>
              <a:t>track</a:t>
            </a:r>
          </a:p>
        </p:txBody>
      </p:sp>
      <p:sp>
        <p:nvSpPr>
          <p:cNvPr id="27" name="Rectangle 26">
            <a:extLst>
              <a:ext uri="{FF2B5EF4-FFF2-40B4-BE49-F238E27FC236}">
                <a16:creationId xmlns:a16="http://schemas.microsoft.com/office/drawing/2014/main" id="{99641E47-45AC-5641-AB17-64B323E30BB3}"/>
              </a:ext>
            </a:extLst>
          </p:cNvPr>
          <p:cNvSpPr/>
          <p:nvPr/>
        </p:nvSpPr>
        <p:spPr>
          <a:xfrm>
            <a:off x="6934200" y="4682251"/>
            <a:ext cx="4790768" cy="1200329"/>
          </a:xfrm>
          <a:prstGeom prst="rect">
            <a:avLst/>
          </a:prstGeom>
        </p:spPr>
        <p:txBody>
          <a:bodyPr wrap="square">
            <a:spAutoFit/>
          </a:bodyPr>
          <a:lstStyle/>
          <a:p>
            <a:pPr marL="342900" indent="-342900">
              <a:buFont typeface="Arial" panose="020B0604020202020204" pitchFamily="34" charset="0"/>
              <a:buChar char="•"/>
            </a:pPr>
            <a:r>
              <a:rPr lang="en-US" b="1" dirty="0">
                <a:solidFill>
                  <a:srgbClr val="1931CF"/>
                </a:solidFill>
                <a:latin typeface="Calibri" charset="0"/>
              </a:rPr>
              <a:t>For the first time, we get dust ALH retrievals over ocean multiple times a day with an accuracy of 0.45 km .</a:t>
            </a:r>
          </a:p>
          <a:p>
            <a:pPr marL="342900" indent="-342900">
              <a:buFont typeface="Arial" panose="020B0604020202020204" pitchFamily="34" charset="0"/>
              <a:buChar char="•"/>
            </a:pPr>
            <a:endParaRPr lang="en-US" b="1" dirty="0">
              <a:solidFill>
                <a:srgbClr val="1931CF"/>
              </a:solidFill>
              <a:latin typeface="Calibri" charset="0"/>
            </a:endParaRPr>
          </a:p>
        </p:txBody>
      </p:sp>
    </p:spTree>
    <p:extLst>
      <p:ext uri="{BB962C8B-B14F-4D97-AF65-F5344CB8AC3E}">
        <p14:creationId xmlns:p14="http://schemas.microsoft.com/office/powerpoint/2010/main" val="3628732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65CDC-9BA4-8D4B-BA82-0F366B06EF34}"/>
              </a:ext>
            </a:extLst>
          </p:cNvPr>
          <p:cNvSpPr>
            <a:spLocks noGrp="1"/>
          </p:cNvSpPr>
          <p:nvPr>
            <p:ph type="title"/>
          </p:nvPr>
        </p:nvSpPr>
        <p:spPr/>
        <p:txBody>
          <a:bodyPr/>
          <a:lstStyle/>
          <a:p>
            <a:r>
              <a:rPr lang="en-US" dirty="0"/>
              <a:t>Case 2: Smoke plumes over North America (Retrievals) </a:t>
            </a:r>
          </a:p>
        </p:txBody>
      </p:sp>
      <p:sp>
        <p:nvSpPr>
          <p:cNvPr id="3" name="Slide Number Placeholder 2">
            <a:extLst>
              <a:ext uri="{FF2B5EF4-FFF2-40B4-BE49-F238E27FC236}">
                <a16:creationId xmlns:a16="http://schemas.microsoft.com/office/drawing/2014/main" id="{190BF1F6-DE63-E047-A8FF-A20DDAF37C74}"/>
              </a:ext>
            </a:extLst>
          </p:cNvPr>
          <p:cNvSpPr>
            <a:spLocks noGrp="1"/>
          </p:cNvSpPr>
          <p:nvPr>
            <p:ph type="sldNum" sz="quarter" idx="12"/>
          </p:nvPr>
        </p:nvSpPr>
        <p:spPr/>
        <p:txBody>
          <a:bodyPr/>
          <a:lstStyle/>
          <a:p>
            <a:fld id="{A148EED3-BBC9-0D42-BFB0-A65605EA2BCA}" type="slidenum">
              <a:rPr lang="en-US" smtClean="0"/>
              <a:pPr/>
              <a:t>10</a:t>
            </a:fld>
            <a:endParaRPr lang="en-US"/>
          </a:p>
        </p:txBody>
      </p:sp>
      <p:pic>
        <p:nvPicPr>
          <p:cNvPr id="4" name="Picture 3">
            <a:extLst>
              <a:ext uri="{FF2B5EF4-FFF2-40B4-BE49-F238E27FC236}">
                <a16:creationId xmlns:a16="http://schemas.microsoft.com/office/drawing/2014/main" id="{00C78EB3-7E9F-DD48-9F92-7BC13E5AC096}"/>
              </a:ext>
            </a:extLst>
          </p:cNvPr>
          <p:cNvPicPr>
            <a:picLocks noChangeAspect="1"/>
          </p:cNvPicPr>
          <p:nvPr/>
        </p:nvPicPr>
        <p:blipFill>
          <a:blip r:embed="rId2"/>
          <a:stretch>
            <a:fillRect/>
          </a:stretch>
        </p:blipFill>
        <p:spPr>
          <a:xfrm>
            <a:off x="762000" y="1343004"/>
            <a:ext cx="5334000" cy="4838700"/>
          </a:xfrm>
          <a:prstGeom prst="rect">
            <a:avLst/>
          </a:prstGeom>
        </p:spPr>
      </p:pic>
      <p:sp>
        <p:nvSpPr>
          <p:cNvPr id="5" name="TextBox 4">
            <a:extLst>
              <a:ext uri="{FF2B5EF4-FFF2-40B4-BE49-F238E27FC236}">
                <a16:creationId xmlns:a16="http://schemas.microsoft.com/office/drawing/2014/main" id="{DCAD834A-79BA-0C40-B6DC-786DE7D26399}"/>
              </a:ext>
            </a:extLst>
          </p:cNvPr>
          <p:cNvSpPr txBox="1"/>
          <p:nvPr/>
        </p:nvSpPr>
        <p:spPr>
          <a:xfrm>
            <a:off x="2749695" y="977919"/>
            <a:ext cx="960712" cy="276999"/>
          </a:xfrm>
          <a:prstGeom prst="rect">
            <a:avLst/>
          </a:prstGeom>
          <a:noFill/>
        </p:spPr>
        <p:txBody>
          <a:bodyPr wrap="none" rtlCol="0">
            <a:spAutoFit/>
          </a:bodyPr>
          <a:lstStyle/>
          <a:p>
            <a:pPr algn="ctr"/>
            <a:r>
              <a:rPr lang="en-US" sz="1200" dirty="0"/>
              <a:t>(a) EPIC RGB</a:t>
            </a:r>
          </a:p>
        </p:txBody>
      </p:sp>
      <p:sp>
        <p:nvSpPr>
          <p:cNvPr id="6" name="TextBox 5">
            <a:extLst>
              <a:ext uri="{FF2B5EF4-FFF2-40B4-BE49-F238E27FC236}">
                <a16:creationId xmlns:a16="http://schemas.microsoft.com/office/drawing/2014/main" id="{9015D6F5-F600-3644-BBC1-7F97D9384C12}"/>
              </a:ext>
            </a:extLst>
          </p:cNvPr>
          <p:cNvSpPr txBox="1"/>
          <p:nvPr/>
        </p:nvSpPr>
        <p:spPr>
          <a:xfrm>
            <a:off x="1405939" y="1168293"/>
            <a:ext cx="3822835" cy="276999"/>
          </a:xfrm>
          <a:prstGeom prst="rect">
            <a:avLst/>
          </a:prstGeom>
          <a:noFill/>
        </p:spPr>
        <p:txBody>
          <a:bodyPr wrap="square" rtlCol="0">
            <a:spAutoFit/>
          </a:bodyPr>
          <a:lstStyle/>
          <a:p>
            <a:r>
              <a:rPr lang="en-US" sz="1200" dirty="0"/>
              <a:t>16:10 UTC                       17:26 UTC                         18:32 UTC</a:t>
            </a:r>
          </a:p>
        </p:txBody>
      </p:sp>
      <p:sp>
        <p:nvSpPr>
          <p:cNvPr id="7" name="TextBox 6">
            <a:extLst>
              <a:ext uri="{FF2B5EF4-FFF2-40B4-BE49-F238E27FC236}">
                <a16:creationId xmlns:a16="http://schemas.microsoft.com/office/drawing/2014/main" id="{34718B6D-FC0B-A749-BB62-077FB54653C1}"/>
              </a:ext>
            </a:extLst>
          </p:cNvPr>
          <p:cNvSpPr txBox="1"/>
          <p:nvPr/>
        </p:nvSpPr>
        <p:spPr>
          <a:xfrm>
            <a:off x="2404081" y="2846966"/>
            <a:ext cx="1950535" cy="276999"/>
          </a:xfrm>
          <a:prstGeom prst="rect">
            <a:avLst/>
          </a:prstGeom>
          <a:noFill/>
        </p:spPr>
        <p:txBody>
          <a:bodyPr wrap="none" rtlCol="0">
            <a:spAutoFit/>
          </a:bodyPr>
          <a:lstStyle/>
          <a:p>
            <a:pPr algn="ctr"/>
            <a:r>
              <a:rPr lang="en-US" sz="1200" b="1" dirty="0"/>
              <a:t>(b) EPIC Retrieved ALH (km)</a:t>
            </a:r>
          </a:p>
        </p:txBody>
      </p:sp>
      <p:sp>
        <p:nvSpPr>
          <p:cNvPr id="8" name="TextBox 7">
            <a:extLst>
              <a:ext uri="{FF2B5EF4-FFF2-40B4-BE49-F238E27FC236}">
                <a16:creationId xmlns:a16="http://schemas.microsoft.com/office/drawing/2014/main" id="{441F592A-0F3B-1A4D-BE77-43B11B15F742}"/>
              </a:ext>
            </a:extLst>
          </p:cNvPr>
          <p:cNvSpPr txBox="1"/>
          <p:nvPr/>
        </p:nvSpPr>
        <p:spPr>
          <a:xfrm>
            <a:off x="2126768" y="4521815"/>
            <a:ext cx="2206566" cy="276999"/>
          </a:xfrm>
          <a:prstGeom prst="rect">
            <a:avLst/>
          </a:prstGeom>
          <a:noFill/>
        </p:spPr>
        <p:txBody>
          <a:bodyPr wrap="none" rtlCol="0">
            <a:spAutoFit/>
          </a:bodyPr>
          <a:lstStyle/>
          <a:p>
            <a:pPr algn="ctr"/>
            <a:r>
              <a:rPr lang="en-US" sz="1200" b="1" dirty="0"/>
              <a:t>(c) EPIC Retrieved 680-nm AOD</a:t>
            </a:r>
          </a:p>
        </p:txBody>
      </p:sp>
      <p:sp>
        <p:nvSpPr>
          <p:cNvPr id="9" name="TextBox 8">
            <a:extLst>
              <a:ext uri="{FF2B5EF4-FFF2-40B4-BE49-F238E27FC236}">
                <a16:creationId xmlns:a16="http://schemas.microsoft.com/office/drawing/2014/main" id="{660863AC-94D3-4343-BAA1-F7643383296B}"/>
              </a:ext>
            </a:extLst>
          </p:cNvPr>
          <p:cNvSpPr txBox="1"/>
          <p:nvPr/>
        </p:nvSpPr>
        <p:spPr>
          <a:xfrm rot="5020194">
            <a:off x="1168789" y="1745912"/>
            <a:ext cx="540533" cy="276999"/>
          </a:xfrm>
          <a:prstGeom prst="rect">
            <a:avLst/>
          </a:prstGeom>
          <a:noFill/>
        </p:spPr>
        <p:txBody>
          <a:bodyPr wrap="none" rtlCol="0">
            <a:spAutoFit/>
          </a:bodyPr>
          <a:lstStyle/>
          <a:p>
            <a:r>
              <a:rPr lang="en-US" sz="1200" dirty="0">
                <a:solidFill>
                  <a:srgbClr val="FF9300"/>
                </a:solidFill>
              </a:rPr>
              <a:t>19:05</a:t>
            </a:r>
          </a:p>
        </p:txBody>
      </p:sp>
      <p:pic>
        <p:nvPicPr>
          <p:cNvPr id="10" name="Picture 9">
            <a:extLst>
              <a:ext uri="{FF2B5EF4-FFF2-40B4-BE49-F238E27FC236}">
                <a16:creationId xmlns:a16="http://schemas.microsoft.com/office/drawing/2014/main" id="{73970B71-ED96-BA40-BDFB-E786F267D12C}"/>
              </a:ext>
            </a:extLst>
          </p:cNvPr>
          <p:cNvPicPr>
            <a:picLocks noChangeAspect="1"/>
          </p:cNvPicPr>
          <p:nvPr/>
        </p:nvPicPr>
        <p:blipFill>
          <a:blip r:embed="rId3"/>
          <a:stretch>
            <a:fillRect/>
          </a:stretch>
        </p:blipFill>
        <p:spPr>
          <a:xfrm>
            <a:off x="6374824" y="1343004"/>
            <a:ext cx="5295900" cy="4838700"/>
          </a:xfrm>
          <a:prstGeom prst="rect">
            <a:avLst/>
          </a:prstGeom>
        </p:spPr>
      </p:pic>
      <p:sp>
        <p:nvSpPr>
          <p:cNvPr id="11" name="TextBox 10">
            <a:extLst>
              <a:ext uri="{FF2B5EF4-FFF2-40B4-BE49-F238E27FC236}">
                <a16:creationId xmlns:a16="http://schemas.microsoft.com/office/drawing/2014/main" id="{DD83C2E7-B532-AA4F-AFA5-BAA95A1F37C9}"/>
              </a:ext>
            </a:extLst>
          </p:cNvPr>
          <p:cNvSpPr txBox="1"/>
          <p:nvPr/>
        </p:nvSpPr>
        <p:spPr>
          <a:xfrm>
            <a:off x="8335360" y="996025"/>
            <a:ext cx="960712" cy="276999"/>
          </a:xfrm>
          <a:prstGeom prst="rect">
            <a:avLst/>
          </a:prstGeom>
          <a:noFill/>
        </p:spPr>
        <p:txBody>
          <a:bodyPr wrap="none" rtlCol="0">
            <a:spAutoFit/>
          </a:bodyPr>
          <a:lstStyle/>
          <a:p>
            <a:pPr algn="ctr"/>
            <a:r>
              <a:rPr lang="en-US" sz="1200" dirty="0"/>
              <a:t>(a) EPIC RGB</a:t>
            </a:r>
          </a:p>
        </p:txBody>
      </p:sp>
      <p:sp>
        <p:nvSpPr>
          <p:cNvPr id="12" name="TextBox 11">
            <a:extLst>
              <a:ext uri="{FF2B5EF4-FFF2-40B4-BE49-F238E27FC236}">
                <a16:creationId xmlns:a16="http://schemas.microsoft.com/office/drawing/2014/main" id="{9CC8EFA3-0FCE-AD48-9210-F4B335B73F3C}"/>
              </a:ext>
            </a:extLst>
          </p:cNvPr>
          <p:cNvSpPr txBox="1"/>
          <p:nvPr/>
        </p:nvSpPr>
        <p:spPr>
          <a:xfrm>
            <a:off x="6867616" y="1186399"/>
            <a:ext cx="4010446" cy="276999"/>
          </a:xfrm>
          <a:prstGeom prst="rect">
            <a:avLst/>
          </a:prstGeom>
          <a:noFill/>
        </p:spPr>
        <p:txBody>
          <a:bodyPr wrap="square" rtlCol="0">
            <a:spAutoFit/>
          </a:bodyPr>
          <a:lstStyle/>
          <a:p>
            <a:r>
              <a:rPr lang="en-US" sz="1200" dirty="0"/>
              <a:t>16:11 UTC                         17:17 UTC                          18:22 UTC</a:t>
            </a:r>
          </a:p>
        </p:txBody>
      </p:sp>
      <p:sp>
        <p:nvSpPr>
          <p:cNvPr id="13" name="TextBox 12">
            <a:extLst>
              <a:ext uri="{FF2B5EF4-FFF2-40B4-BE49-F238E27FC236}">
                <a16:creationId xmlns:a16="http://schemas.microsoft.com/office/drawing/2014/main" id="{6FA08B5F-2632-CF45-A762-C64E7EAF37C1}"/>
              </a:ext>
            </a:extLst>
          </p:cNvPr>
          <p:cNvSpPr txBox="1"/>
          <p:nvPr/>
        </p:nvSpPr>
        <p:spPr>
          <a:xfrm>
            <a:off x="7876468" y="2865163"/>
            <a:ext cx="1950535" cy="276999"/>
          </a:xfrm>
          <a:prstGeom prst="rect">
            <a:avLst/>
          </a:prstGeom>
          <a:noFill/>
        </p:spPr>
        <p:txBody>
          <a:bodyPr wrap="none" rtlCol="0">
            <a:spAutoFit/>
          </a:bodyPr>
          <a:lstStyle/>
          <a:p>
            <a:pPr algn="ctr"/>
            <a:r>
              <a:rPr lang="en-US" sz="1200" b="1" dirty="0"/>
              <a:t>(b) EPIC Retrieved ALH (km)</a:t>
            </a:r>
          </a:p>
        </p:txBody>
      </p:sp>
      <p:sp>
        <p:nvSpPr>
          <p:cNvPr id="14" name="TextBox 13">
            <a:extLst>
              <a:ext uri="{FF2B5EF4-FFF2-40B4-BE49-F238E27FC236}">
                <a16:creationId xmlns:a16="http://schemas.microsoft.com/office/drawing/2014/main" id="{0AAC3499-07EE-AA4C-8101-895EEB88DEA5}"/>
              </a:ext>
            </a:extLst>
          </p:cNvPr>
          <p:cNvSpPr txBox="1"/>
          <p:nvPr/>
        </p:nvSpPr>
        <p:spPr>
          <a:xfrm>
            <a:off x="7748452" y="4543165"/>
            <a:ext cx="2206566" cy="276999"/>
          </a:xfrm>
          <a:prstGeom prst="rect">
            <a:avLst/>
          </a:prstGeom>
          <a:noFill/>
        </p:spPr>
        <p:txBody>
          <a:bodyPr wrap="none" rtlCol="0">
            <a:spAutoFit/>
          </a:bodyPr>
          <a:lstStyle/>
          <a:p>
            <a:pPr algn="ctr"/>
            <a:r>
              <a:rPr lang="en-US" sz="1200" b="1" dirty="0"/>
              <a:t>(c) EPIC Retrieved 680-nm AOD</a:t>
            </a:r>
          </a:p>
        </p:txBody>
      </p:sp>
      <p:sp>
        <p:nvSpPr>
          <p:cNvPr id="15" name="TextBox 14">
            <a:extLst>
              <a:ext uri="{FF2B5EF4-FFF2-40B4-BE49-F238E27FC236}">
                <a16:creationId xmlns:a16="http://schemas.microsoft.com/office/drawing/2014/main" id="{C6A67638-223E-844F-A834-89C8339F1316}"/>
              </a:ext>
            </a:extLst>
          </p:cNvPr>
          <p:cNvSpPr txBox="1"/>
          <p:nvPr/>
        </p:nvSpPr>
        <p:spPr>
          <a:xfrm rot="4310161">
            <a:off x="7168341" y="1619643"/>
            <a:ext cx="540533" cy="276999"/>
          </a:xfrm>
          <a:prstGeom prst="rect">
            <a:avLst/>
          </a:prstGeom>
          <a:noFill/>
        </p:spPr>
        <p:txBody>
          <a:bodyPr wrap="none" rtlCol="0">
            <a:spAutoFit/>
          </a:bodyPr>
          <a:lstStyle/>
          <a:p>
            <a:r>
              <a:rPr lang="en-US" sz="1200" dirty="0">
                <a:solidFill>
                  <a:srgbClr val="FF9300"/>
                </a:solidFill>
              </a:rPr>
              <a:t>18:15</a:t>
            </a:r>
          </a:p>
        </p:txBody>
      </p:sp>
      <p:sp>
        <p:nvSpPr>
          <p:cNvPr id="17" name="Rectangle 16">
            <a:extLst>
              <a:ext uri="{FF2B5EF4-FFF2-40B4-BE49-F238E27FC236}">
                <a16:creationId xmlns:a16="http://schemas.microsoft.com/office/drawing/2014/main" id="{73A784DC-B307-214D-BFE1-22FE18F0314B}"/>
              </a:ext>
            </a:extLst>
          </p:cNvPr>
          <p:cNvSpPr/>
          <p:nvPr/>
        </p:nvSpPr>
        <p:spPr>
          <a:xfrm>
            <a:off x="1031372" y="872596"/>
            <a:ext cx="1399742" cy="369332"/>
          </a:xfrm>
          <a:prstGeom prst="rect">
            <a:avLst/>
          </a:prstGeom>
        </p:spPr>
        <p:txBody>
          <a:bodyPr wrap="none">
            <a:spAutoFit/>
          </a:bodyPr>
          <a:lstStyle/>
          <a:p>
            <a:r>
              <a:rPr lang="en-US" b="1" dirty="0"/>
              <a:t>Aug-25-2017</a:t>
            </a:r>
            <a:endParaRPr lang="en-US" dirty="0"/>
          </a:p>
        </p:txBody>
      </p:sp>
      <p:sp>
        <p:nvSpPr>
          <p:cNvPr id="18" name="Rectangle 17">
            <a:extLst>
              <a:ext uri="{FF2B5EF4-FFF2-40B4-BE49-F238E27FC236}">
                <a16:creationId xmlns:a16="http://schemas.microsoft.com/office/drawing/2014/main" id="{F4BE876E-6047-4E42-BB80-6875B8E3EDA3}"/>
              </a:ext>
            </a:extLst>
          </p:cNvPr>
          <p:cNvSpPr/>
          <p:nvPr/>
        </p:nvSpPr>
        <p:spPr>
          <a:xfrm>
            <a:off x="6522886" y="846588"/>
            <a:ext cx="1399742" cy="369332"/>
          </a:xfrm>
          <a:prstGeom prst="rect">
            <a:avLst/>
          </a:prstGeom>
        </p:spPr>
        <p:txBody>
          <a:bodyPr wrap="none">
            <a:spAutoFit/>
          </a:bodyPr>
          <a:lstStyle/>
          <a:p>
            <a:r>
              <a:rPr lang="en-US" b="1" dirty="0"/>
              <a:t>Aug-26-2017</a:t>
            </a:r>
            <a:endParaRPr lang="en-US" dirty="0"/>
          </a:p>
        </p:txBody>
      </p:sp>
      <p:sp>
        <p:nvSpPr>
          <p:cNvPr id="19" name="TextBox 18">
            <a:extLst>
              <a:ext uri="{FF2B5EF4-FFF2-40B4-BE49-F238E27FC236}">
                <a16:creationId xmlns:a16="http://schemas.microsoft.com/office/drawing/2014/main" id="{BA14D7BC-AC0C-7448-AE51-313044BC9FFB}"/>
              </a:ext>
            </a:extLst>
          </p:cNvPr>
          <p:cNvSpPr txBox="1"/>
          <p:nvPr/>
        </p:nvSpPr>
        <p:spPr>
          <a:xfrm>
            <a:off x="1352100" y="6382881"/>
            <a:ext cx="1177438" cy="307777"/>
          </a:xfrm>
          <a:prstGeom prst="rect">
            <a:avLst/>
          </a:prstGeom>
          <a:noFill/>
        </p:spPr>
        <p:txBody>
          <a:bodyPr wrap="none" rtlCol="0">
            <a:spAutoFit/>
          </a:bodyPr>
          <a:lstStyle/>
          <a:p>
            <a:r>
              <a:rPr lang="en-US" sz="1400" dirty="0"/>
              <a:t>Xu et al. 2018</a:t>
            </a:r>
          </a:p>
        </p:txBody>
      </p:sp>
    </p:spTree>
    <p:extLst>
      <p:ext uri="{BB962C8B-B14F-4D97-AF65-F5344CB8AC3E}">
        <p14:creationId xmlns:p14="http://schemas.microsoft.com/office/powerpoint/2010/main" val="1173994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9CB0C-515C-EF46-B656-9FBD3EB9FF08}"/>
              </a:ext>
            </a:extLst>
          </p:cNvPr>
          <p:cNvSpPr>
            <a:spLocks noGrp="1"/>
          </p:cNvSpPr>
          <p:nvPr>
            <p:ph type="title"/>
          </p:nvPr>
        </p:nvSpPr>
        <p:spPr/>
        <p:txBody>
          <a:bodyPr/>
          <a:lstStyle/>
          <a:p>
            <a:r>
              <a:rPr lang="en-US" dirty="0"/>
              <a:t>Case 2: Smoke plumes over North America (Validation)</a:t>
            </a:r>
          </a:p>
        </p:txBody>
      </p:sp>
      <p:sp>
        <p:nvSpPr>
          <p:cNvPr id="3" name="Slide Number Placeholder 2">
            <a:extLst>
              <a:ext uri="{FF2B5EF4-FFF2-40B4-BE49-F238E27FC236}">
                <a16:creationId xmlns:a16="http://schemas.microsoft.com/office/drawing/2014/main" id="{DC8411AC-CE2E-D748-B8F7-FC411E1B18A0}"/>
              </a:ext>
            </a:extLst>
          </p:cNvPr>
          <p:cNvSpPr>
            <a:spLocks noGrp="1"/>
          </p:cNvSpPr>
          <p:nvPr>
            <p:ph type="sldNum" sz="quarter" idx="12"/>
          </p:nvPr>
        </p:nvSpPr>
        <p:spPr/>
        <p:txBody>
          <a:bodyPr/>
          <a:lstStyle/>
          <a:p>
            <a:fld id="{A148EED3-BBC9-0D42-BFB0-A65605EA2BCA}" type="slidenum">
              <a:rPr lang="en-US" smtClean="0"/>
              <a:t>11</a:t>
            </a:fld>
            <a:endParaRPr lang="en-US"/>
          </a:p>
        </p:txBody>
      </p:sp>
      <p:pic>
        <p:nvPicPr>
          <p:cNvPr id="6" name="Picture 5">
            <a:extLst>
              <a:ext uri="{FF2B5EF4-FFF2-40B4-BE49-F238E27FC236}">
                <a16:creationId xmlns:a16="http://schemas.microsoft.com/office/drawing/2014/main" id="{B9AB8CBF-7BF1-BD4A-9119-2C50B948CEF8}"/>
              </a:ext>
            </a:extLst>
          </p:cNvPr>
          <p:cNvPicPr>
            <a:picLocks noChangeAspect="1"/>
          </p:cNvPicPr>
          <p:nvPr/>
        </p:nvPicPr>
        <p:blipFill>
          <a:blip r:embed="rId3"/>
          <a:stretch>
            <a:fillRect/>
          </a:stretch>
        </p:blipFill>
        <p:spPr>
          <a:xfrm>
            <a:off x="3128290" y="3562602"/>
            <a:ext cx="5203190" cy="2569210"/>
          </a:xfrm>
          <a:prstGeom prst="rect">
            <a:avLst/>
          </a:prstGeom>
        </p:spPr>
      </p:pic>
      <p:pic>
        <p:nvPicPr>
          <p:cNvPr id="7" name="Picture 6">
            <a:extLst>
              <a:ext uri="{FF2B5EF4-FFF2-40B4-BE49-F238E27FC236}">
                <a16:creationId xmlns:a16="http://schemas.microsoft.com/office/drawing/2014/main" id="{F56B2216-9230-0043-89B2-AFB52CC73DB6}"/>
              </a:ext>
            </a:extLst>
          </p:cNvPr>
          <p:cNvPicPr>
            <a:picLocks noChangeAspect="1"/>
          </p:cNvPicPr>
          <p:nvPr/>
        </p:nvPicPr>
        <p:blipFill>
          <a:blip r:embed="rId4"/>
          <a:stretch>
            <a:fillRect/>
          </a:stretch>
        </p:blipFill>
        <p:spPr>
          <a:xfrm>
            <a:off x="3128290" y="1079304"/>
            <a:ext cx="5203190" cy="2569210"/>
          </a:xfrm>
          <a:prstGeom prst="rect">
            <a:avLst/>
          </a:prstGeom>
        </p:spPr>
      </p:pic>
      <p:pic>
        <p:nvPicPr>
          <p:cNvPr id="8" name="Picture 7">
            <a:extLst>
              <a:ext uri="{FF2B5EF4-FFF2-40B4-BE49-F238E27FC236}">
                <a16:creationId xmlns:a16="http://schemas.microsoft.com/office/drawing/2014/main" id="{EA1F9842-A4F8-754C-ACD5-C45F2C5BC550}"/>
              </a:ext>
            </a:extLst>
          </p:cNvPr>
          <p:cNvPicPr>
            <a:picLocks noChangeAspect="1"/>
          </p:cNvPicPr>
          <p:nvPr/>
        </p:nvPicPr>
        <p:blipFill>
          <a:blip r:embed="rId5"/>
          <a:stretch>
            <a:fillRect/>
          </a:stretch>
        </p:blipFill>
        <p:spPr>
          <a:xfrm>
            <a:off x="602241" y="3712229"/>
            <a:ext cx="2520692" cy="2130319"/>
          </a:xfrm>
          <a:prstGeom prst="rect">
            <a:avLst/>
          </a:prstGeom>
        </p:spPr>
      </p:pic>
      <p:pic>
        <p:nvPicPr>
          <p:cNvPr id="9" name="Picture 8">
            <a:extLst>
              <a:ext uri="{FF2B5EF4-FFF2-40B4-BE49-F238E27FC236}">
                <a16:creationId xmlns:a16="http://schemas.microsoft.com/office/drawing/2014/main" id="{5145E82A-9261-934B-BDBE-094F22137FEF}"/>
              </a:ext>
            </a:extLst>
          </p:cNvPr>
          <p:cNvPicPr>
            <a:picLocks noChangeAspect="1"/>
          </p:cNvPicPr>
          <p:nvPr/>
        </p:nvPicPr>
        <p:blipFill>
          <a:blip r:embed="rId6"/>
          <a:stretch>
            <a:fillRect/>
          </a:stretch>
        </p:blipFill>
        <p:spPr>
          <a:xfrm>
            <a:off x="586301" y="1162429"/>
            <a:ext cx="2463542" cy="2145666"/>
          </a:xfrm>
          <a:prstGeom prst="rect">
            <a:avLst/>
          </a:prstGeom>
        </p:spPr>
      </p:pic>
      <p:sp>
        <p:nvSpPr>
          <p:cNvPr id="10" name="TextBox 9">
            <a:extLst>
              <a:ext uri="{FF2B5EF4-FFF2-40B4-BE49-F238E27FC236}">
                <a16:creationId xmlns:a16="http://schemas.microsoft.com/office/drawing/2014/main" id="{3046DC5E-A55F-3A4E-89F7-4665AA6D4719}"/>
              </a:ext>
            </a:extLst>
          </p:cNvPr>
          <p:cNvSpPr txBox="1"/>
          <p:nvPr/>
        </p:nvSpPr>
        <p:spPr>
          <a:xfrm>
            <a:off x="1343554" y="894638"/>
            <a:ext cx="1391728" cy="369332"/>
          </a:xfrm>
          <a:prstGeom prst="rect">
            <a:avLst/>
          </a:prstGeom>
          <a:noFill/>
        </p:spPr>
        <p:txBody>
          <a:bodyPr wrap="none" rtlCol="0">
            <a:spAutoFit/>
          </a:bodyPr>
          <a:lstStyle/>
          <a:p>
            <a:r>
              <a:rPr lang="en-US" dirty="0"/>
              <a:t>Aug-25-2017</a:t>
            </a:r>
          </a:p>
        </p:txBody>
      </p:sp>
      <p:sp>
        <p:nvSpPr>
          <p:cNvPr id="11" name="TextBox 10">
            <a:extLst>
              <a:ext uri="{FF2B5EF4-FFF2-40B4-BE49-F238E27FC236}">
                <a16:creationId xmlns:a16="http://schemas.microsoft.com/office/drawing/2014/main" id="{0FC04100-C242-F04B-8AF8-1F6DDA126BFD}"/>
              </a:ext>
            </a:extLst>
          </p:cNvPr>
          <p:cNvSpPr txBox="1"/>
          <p:nvPr/>
        </p:nvSpPr>
        <p:spPr>
          <a:xfrm>
            <a:off x="1405245" y="3474643"/>
            <a:ext cx="1391728" cy="369332"/>
          </a:xfrm>
          <a:prstGeom prst="rect">
            <a:avLst/>
          </a:prstGeom>
          <a:noFill/>
        </p:spPr>
        <p:txBody>
          <a:bodyPr wrap="none" rtlCol="0">
            <a:spAutoFit/>
          </a:bodyPr>
          <a:lstStyle/>
          <a:p>
            <a:r>
              <a:rPr lang="en-US" dirty="0"/>
              <a:t>Aug-26-2017</a:t>
            </a:r>
          </a:p>
        </p:txBody>
      </p:sp>
      <p:sp>
        <p:nvSpPr>
          <p:cNvPr id="13" name="TextBox 12">
            <a:extLst>
              <a:ext uri="{FF2B5EF4-FFF2-40B4-BE49-F238E27FC236}">
                <a16:creationId xmlns:a16="http://schemas.microsoft.com/office/drawing/2014/main" id="{DA0A8BB2-1151-1643-87F8-98C1D0AF92DD}"/>
              </a:ext>
            </a:extLst>
          </p:cNvPr>
          <p:cNvSpPr txBox="1"/>
          <p:nvPr/>
        </p:nvSpPr>
        <p:spPr>
          <a:xfrm>
            <a:off x="4067949" y="6231135"/>
            <a:ext cx="1177438" cy="307777"/>
          </a:xfrm>
          <a:prstGeom prst="rect">
            <a:avLst/>
          </a:prstGeom>
          <a:noFill/>
        </p:spPr>
        <p:txBody>
          <a:bodyPr wrap="none" rtlCol="0">
            <a:spAutoFit/>
          </a:bodyPr>
          <a:lstStyle/>
          <a:p>
            <a:r>
              <a:rPr lang="en-US" sz="1400" dirty="0"/>
              <a:t>Xu et al. 2018</a:t>
            </a:r>
          </a:p>
        </p:txBody>
      </p:sp>
      <p:grpSp>
        <p:nvGrpSpPr>
          <p:cNvPr id="20" name="Group 19">
            <a:extLst>
              <a:ext uri="{FF2B5EF4-FFF2-40B4-BE49-F238E27FC236}">
                <a16:creationId xmlns:a16="http://schemas.microsoft.com/office/drawing/2014/main" id="{C9B866A5-5961-ED45-9D9D-C45839AAE6B0}"/>
              </a:ext>
            </a:extLst>
          </p:cNvPr>
          <p:cNvGrpSpPr/>
          <p:nvPr/>
        </p:nvGrpSpPr>
        <p:grpSpPr>
          <a:xfrm>
            <a:off x="8579479" y="1201472"/>
            <a:ext cx="3271341" cy="4358584"/>
            <a:chOff x="8579479" y="1201472"/>
            <a:chExt cx="3271341" cy="4358584"/>
          </a:xfrm>
        </p:grpSpPr>
        <p:grpSp>
          <p:nvGrpSpPr>
            <p:cNvPr id="17" name="Group 16">
              <a:extLst>
                <a:ext uri="{FF2B5EF4-FFF2-40B4-BE49-F238E27FC236}">
                  <a16:creationId xmlns:a16="http://schemas.microsoft.com/office/drawing/2014/main" id="{0827B71C-8F19-7747-993A-0E43AC79664B}"/>
                </a:ext>
              </a:extLst>
            </p:cNvPr>
            <p:cNvGrpSpPr/>
            <p:nvPr/>
          </p:nvGrpSpPr>
          <p:grpSpPr>
            <a:xfrm>
              <a:off x="8579479" y="1613515"/>
              <a:ext cx="3271341" cy="3946541"/>
              <a:chOff x="8579479" y="1613515"/>
              <a:chExt cx="3271341" cy="3946541"/>
            </a:xfrm>
          </p:grpSpPr>
          <p:sp>
            <p:nvSpPr>
              <p:cNvPr id="15" name="Rectangle 14">
                <a:extLst>
                  <a:ext uri="{FF2B5EF4-FFF2-40B4-BE49-F238E27FC236}">
                    <a16:creationId xmlns:a16="http://schemas.microsoft.com/office/drawing/2014/main" id="{5115E81C-AF7E-3642-B73F-81208D50E26D}"/>
                  </a:ext>
                </a:extLst>
              </p:cNvPr>
              <p:cNvSpPr/>
              <p:nvPr/>
            </p:nvSpPr>
            <p:spPr>
              <a:xfrm>
                <a:off x="8968940" y="4913725"/>
                <a:ext cx="2492990" cy="646331"/>
              </a:xfrm>
              <a:prstGeom prst="rect">
                <a:avLst/>
              </a:prstGeom>
            </p:spPr>
            <p:txBody>
              <a:bodyPr wrap="none">
                <a:spAutoFit/>
              </a:bodyPr>
              <a:lstStyle/>
              <a:p>
                <a:pPr marL="285750" indent="-285750">
                  <a:buFont typeface="Arial" panose="020B0604020202020204" pitchFamily="34" charset="0"/>
                  <a:buChar char="•"/>
                </a:pPr>
                <a:r>
                  <a:rPr lang="en-US" dirty="0">
                    <a:solidFill>
                      <a:srgbClr val="1931CF"/>
                    </a:solidFill>
                    <a:latin typeface="Calibri" charset="0"/>
                  </a:rPr>
                  <a:t>65.2% within ±0.5km </a:t>
                </a:r>
              </a:p>
              <a:p>
                <a:pPr marL="285750" indent="-285750">
                  <a:buFont typeface="Arial" panose="020B0604020202020204" pitchFamily="34" charset="0"/>
                  <a:buChar char="•"/>
                </a:pPr>
                <a:r>
                  <a:rPr lang="en-US" dirty="0">
                    <a:solidFill>
                      <a:srgbClr val="1931CF"/>
                    </a:solidFill>
                    <a:latin typeface="Calibri" charset="0"/>
                  </a:rPr>
                  <a:t>RMSE is 0.58 km</a:t>
                </a:r>
                <a:endParaRPr lang="en-US" dirty="0">
                  <a:solidFill>
                    <a:srgbClr val="1931CF"/>
                  </a:solidFill>
                </a:endParaRPr>
              </a:p>
            </p:txBody>
          </p:sp>
          <p:pic>
            <p:nvPicPr>
              <p:cNvPr id="16" name="Picture 15">
                <a:extLst>
                  <a:ext uri="{FF2B5EF4-FFF2-40B4-BE49-F238E27FC236}">
                    <a16:creationId xmlns:a16="http://schemas.microsoft.com/office/drawing/2014/main" id="{9ED2D005-0DAD-F440-88BC-6FFE9B5DB291}"/>
                  </a:ext>
                </a:extLst>
              </p:cNvPr>
              <p:cNvPicPr>
                <a:picLocks noChangeAspect="1"/>
              </p:cNvPicPr>
              <p:nvPr/>
            </p:nvPicPr>
            <p:blipFill>
              <a:blip r:embed="rId7"/>
              <a:stretch>
                <a:fillRect/>
              </a:stretch>
            </p:blipFill>
            <p:spPr>
              <a:xfrm>
                <a:off x="8579479" y="1613515"/>
                <a:ext cx="3271341" cy="3302646"/>
              </a:xfrm>
              <a:prstGeom prst="rect">
                <a:avLst/>
              </a:prstGeom>
            </p:spPr>
          </p:pic>
        </p:grpSp>
        <p:sp>
          <p:nvSpPr>
            <p:cNvPr id="19" name="TextBox 18">
              <a:extLst>
                <a:ext uri="{FF2B5EF4-FFF2-40B4-BE49-F238E27FC236}">
                  <a16:creationId xmlns:a16="http://schemas.microsoft.com/office/drawing/2014/main" id="{24E628A6-1944-0D47-B380-601CB71B9BDA}"/>
                </a:ext>
              </a:extLst>
            </p:cNvPr>
            <p:cNvSpPr txBox="1"/>
            <p:nvPr/>
          </p:nvSpPr>
          <p:spPr>
            <a:xfrm>
              <a:off x="8859952" y="1201472"/>
              <a:ext cx="2887201" cy="369332"/>
            </a:xfrm>
            <a:prstGeom prst="rect">
              <a:avLst/>
            </a:prstGeom>
            <a:noFill/>
          </p:spPr>
          <p:txBody>
            <a:bodyPr wrap="none" rtlCol="0">
              <a:spAutoFit/>
            </a:bodyPr>
            <a:lstStyle/>
            <a:p>
              <a:r>
                <a:rPr lang="en-US" b="1" dirty="0"/>
                <a:t>EPIC ALH versus CALIOP ALH</a:t>
              </a:r>
            </a:p>
          </p:txBody>
        </p:sp>
      </p:grpSp>
    </p:spTree>
    <p:extLst>
      <p:ext uri="{BB962C8B-B14F-4D97-AF65-F5344CB8AC3E}">
        <p14:creationId xmlns:p14="http://schemas.microsoft.com/office/powerpoint/2010/main" val="2577609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a:t>Summary</a:t>
            </a:r>
          </a:p>
        </p:txBody>
      </p:sp>
      <p:sp>
        <p:nvSpPr>
          <p:cNvPr id="10" name="Content Placeholder 9">
            <a:extLst>
              <a:ext uri="{FF2B5EF4-FFF2-40B4-BE49-F238E27FC236}">
                <a16:creationId xmlns:a16="http://schemas.microsoft.com/office/drawing/2014/main" id="{EE4F3D55-772C-2C4E-8AEE-17CF86FE8A6E}"/>
              </a:ext>
            </a:extLst>
          </p:cNvPr>
          <p:cNvSpPr>
            <a:spLocks noGrp="1"/>
          </p:cNvSpPr>
          <p:nvPr>
            <p:ph sz="half" idx="1"/>
          </p:nvPr>
        </p:nvSpPr>
        <p:spPr>
          <a:xfrm>
            <a:off x="1405467" y="1197046"/>
            <a:ext cx="9398000" cy="5159304"/>
          </a:xfrm>
        </p:spPr>
        <p:txBody>
          <a:bodyPr>
            <a:normAutofit lnSpcReduction="10000"/>
          </a:bodyPr>
          <a:lstStyle/>
          <a:p>
            <a:r>
              <a:rPr lang="en-US" sz="2000" b="1" dirty="0"/>
              <a:t>EPIC is unique in</a:t>
            </a:r>
          </a:p>
          <a:p>
            <a:pPr lvl="1">
              <a:buFont typeface="Courier New" panose="02070309020205020404" pitchFamily="49" charset="0"/>
              <a:buChar char="o"/>
            </a:pPr>
            <a:r>
              <a:rPr lang="en-US" sz="2000" dirty="0"/>
              <a:t>Combining UV-VIS-NIR-O2 A and B band all together.</a:t>
            </a:r>
          </a:p>
          <a:p>
            <a:pPr lvl="1">
              <a:buFont typeface="Courier New" panose="02070309020205020404" pitchFamily="49" charset="0"/>
              <a:buChar char="o"/>
            </a:pPr>
            <a:r>
              <a:rPr lang="en-US" sz="2000" dirty="0"/>
              <a:t>Providing sunlit part of Earth surface very 1 – 2  hours</a:t>
            </a:r>
          </a:p>
          <a:p>
            <a:pPr lvl="1">
              <a:buFont typeface="Courier New" panose="02070309020205020404" pitchFamily="49" charset="0"/>
              <a:buChar char="o"/>
            </a:pPr>
            <a:r>
              <a:rPr lang="en-US" sz="2000" dirty="0"/>
              <a:t>Offering diurnal variation of AOD and ALH over dark surfaces (ocean and vegetated surfaces)</a:t>
            </a:r>
          </a:p>
          <a:p>
            <a:pPr marL="457200" lvl="1" indent="0">
              <a:buNone/>
            </a:pPr>
            <a:endParaRPr lang="en-US" sz="2000" dirty="0"/>
          </a:p>
          <a:p>
            <a:r>
              <a:rPr lang="en-US" sz="2000" b="1" dirty="0"/>
              <a:t>Our results have shown</a:t>
            </a:r>
          </a:p>
          <a:p>
            <a:pPr lvl="1">
              <a:lnSpc>
                <a:spcPct val="100000"/>
              </a:lnSpc>
              <a:buFont typeface="Courier New" panose="02070309020205020404" pitchFamily="49" charset="0"/>
              <a:buChar char="o"/>
            </a:pPr>
            <a:r>
              <a:rPr lang="en-US" sz="2000" dirty="0"/>
              <a:t>EPIC’s O2 A/B bands are informative for ALH over water and vegetation</a:t>
            </a:r>
          </a:p>
          <a:p>
            <a:pPr lvl="1">
              <a:lnSpc>
                <a:spcPct val="100000"/>
              </a:lnSpc>
              <a:buFont typeface="Courier New" panose="02070309020205020404" pitchFamily="49" charset="0"/>
              <a:buChar char="o"/>
            </a:pPr>
            <a:r>
              <a:rPr lang="en-US" sz="2000" dirty="0"/>
              <a:t>The retrieval accuracy of EPIC ALH is about 0.45 km for dust aerosol over ocean surface, 0.58 km for smoke aerosols over vegetated land surface</a:t>
            </a:r>
          </a:p>
          <a:p>
            <a:endParaRPr lang="en-US" sz="2000" dirty="0"/>
          </a:p>
          <a:p>
            <a:r>
              <a:rPr lang="en-US" sz="2000" b="1" dirty="0"/>
              <a:t>The ALH information are valuable for</a:t>
            </a:r>
            <a:endParaRPr lang="en-US" sz="2000" dirty="0"/>
          </a:p>
          <a:p>
            <a:pPr lvl="1">
              <a:lnSpc>
                <a:spcPct val="110000"/>
              </a:lnSpc>
              <a:buFont typeface="Courier New" panose="02070309020205020404" pitchFamily="49" charset="0"/>
              <a:buChar char="o"/>
            </a:pPr>
            <a:r>
              <a:rPr lang="en-US" sz="2000" dirty="0"/>
              <a:t>Retrieving UV aerosol properties from EPIC </a:t>
            </a:r>
          </a:p>
          <a:p>
            <a:pPr lvl="1">
              <a:lnSpc>
                <a:spcPct val="110000"/>
              </a:lnSpc>
              <a:buFont typeface="Courier New" panose="02070309020205020404" pitchFamily="49" charset="0"/>
              <a:buChar char="o"/>
            </a:pPr>
            <a:r>
              <a:rPr lang="en-US" sz="2000" dirty="0"/>
              <a:t>Constraining injection height and vertical distribution of smoke and dust aerosols in chemistry transport model</a:t>
            </a:r>
          </a:p>
          <a:p>
            <a:endParaRPr lang="en-US" sz="2000" dirty="0"/>
          </a:p>
          <a:p>
            <a:endParaRPr lang="en-US" sz="2000" dirty="0"/>
          </a:p>
          <a:p>
            <a:endParaRPr lang="en-US" sz="2000" dirty="0"/>
          </a:p>
        </p:txBody>
      </p:sp>
      <p:sp>
        <p:nvSpPr>
          <p:cNvPr id="8" name="Slide Number Placeholder 7"/>
          <p:cNvSpPr>
            <a:spLocks noGrp="1"/>
          </p:cNvSpPr>
          <p:nvPr>
            <p:ph type="sldNum" sz="quarter" idx="12"/>
          </p:nvPr>
        </p:nvSpPr>
        <p:spPr/>
        <p:txBody>
          <a:bodyPr/>
          <a:lstStyle/>
          <a:p>
            <a:fld id="{A148EED3-BBC9-0D42-BFB0-A65605EA2BCA}" type="slidenum">
              <a:rPr lang="en-US" smtClean="0"/>
              <a:t>12</a:t>
            </a:fld>
            <a:endParaRPr lang="en-US"/>
          </a:p>
        </p:txBody>
      </p:sp>
    </p:spTree>
    <p:extLst>
      <p:ext uri="{BB962C8B-B14F-4D97-AF65-F5344CB8AC3E}">
        <p14:creationId xmlns:p14="http://schemas.microsoft.com/office/powerpoint/2010/main" val="3936661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1ACA3-A0D4-CF46-A2B9-3630C61741AD}"/>
              </a:ext>
            </a:extLst>
          </p:cNvPr>
          <p:cNvSpPr>
            <a:spLocks noGrp="1"/>
          </p:cNvSpPr>
          <p:nvPr>
            <p:ph type="title"/>
          </p:nvPr>
        </p:nvSpPr>
        <p:spPr/>
        <p:txBody>
          <a:bodyPr/>
          <a:lstStyle/>
          <a:p>
            <a:r>
              <a:rPr lang="en-US" dirty="0"/>
              <a:t>Acknowledgements</a:t>
            </a:r>
          </a:p>
        </p:txBody>
      </p:sp>
      <p:sp>
        <p:nvSpPr>
          <p:cNvPr id="5" name="Slide Number Placeholder 4">
            <a:extLst>
              <a:ext uri="{FF2B5EF4-FFF2-40B4-BE49-F238E27FC236}">
                <a16:creationId xmlns:a16="http://schemas.microsoft.com/office/drawing/2014/main" id="{49C8AA26-86D4-2844-93BC-4D7191A04B43}"/>
              </a:ext>
            </a:extLst>
          </p:cNvPr>
          <p:cNvSpPr>
            <a:spLocks noGrp="1"/>
          </p:cNvSpPr>
          <p:nvPr>
            <p:ph type="sldNum" sz="quarter" idx="12"/>
          </p:nvPr>
        </p:nvSpPr>
        <p:spPr/>
        <p:txBody>
          <a:bodyPr/>
          <a:lstStyle/>
          <a:p>
            <a:fld id="{A148EED3-BBC9-0D42-BFB0-A65605EA2BCA}" type="slidenum">
              <a:rPr lang="en-US" smtClean="0"/>
              <a:pPr/>
              <a:t>13</a:t>
            </a:fld>
            <a:endParaRPr lang="en-US"/>
          </a:p>
        </p:txBody>
      </p:sp>
      <p:sp>
        <p:nvSpPr>
          <p:cNvPr id="3" name="Rectangle 2">
            <a:extLst>
              <a:ext uri="{FF2B5EF4-FFF2-40B4-BE49-F238E27FC236}">
                <a16:creationId xmlns:a16="http://schemas.microsoft.com/office/drawing/2014/main" id="{FC9AA976-5CB0-BC4C-8AD7-B36A2D8B95C9}"/>
              </a:ext>
            </a:extLst>
          </p:cNvPr>
          <p:cNvSpPr/>
          <p:nvPr/>
        </p:nvSpPr>
        <p:spPr>
          <a:xfrm>
            <a:off x="6437680" y="1476404"/>
            <a:ext cx="4673600" cy="3970318"/>
          </a:xfrm>
          <a:prstGeom prst="rect">
            <a:avLst/>
          </a:prstGeom>
        </p:spPr>
        <p:txBody>
          <a:bodyPr wrap="square">
            <a:spAutoFit/>
          </a:bodyPr>
          <a:lstStyle/>
          <a:p>
            <a:pPr marL="285750" indent="-285750">
              <a:buFont typeface="Arial" panose="020B0604020202020204" pitchFamily="34" charset="0"/>
              <a:buChar char="•"/>
            </a:pPr>
            <a:r>
              <a:rPr lang="en-US" altLang="en-US" b="1" dirty="0"/>
              <a:t>Data Source and model support:</a:t>
            </a:r>
          </a:p>
          <a:p>
            <a:r>
              <a:rPr lang="en-US" altLang="en-US" dirty="0"/>
              <a:t>- NASA/DAAC, NASA GMAO</a:t>
            </a:r>
          </a:p>
          <a:p>
            <a:r>
              <a:rPr lang="en-US" altLang="en-US" dirty="0"/>
              <a:t>- HITRAN</a:t>
            </a:r>
          </a:p>
          <a:p>
            <a:r>
              <a:rPr lang="en-US" altLang="en-US" dirty="0"/>
              <a:t>- VLIDORT (Robert </a:t>
            </a:r>
            <a:r>
              <a:rPr lang="en-US" altLang="en-US" dirty="0" err="1"/>
              <a:t>Spurr</a:t>
            </a:r>
            <a:r>
              <a:rPr lang="en-US" altLang="en-US" dirty="0"/>
              <a:t>)</a:t>
            </a:r>
          </a:p>
          <a:p>
            <a:endParaRPr lang="en-US" dirty="0"/>
          </a:p>
          <a:p>
            <a:pPr marL="285750" indent="-285750">
              <a:buFont typeface="Arial" panose="020B0604020202020204" pitchFamily="34" charset="0"/>
              <a:buChar char="•"/>
            </a:pPr>
            <a:r>
              <a:rPr lang="en-US" b="1" dirty="0"/>
              <a:t>Computation support:</a:t>
            </a:r>
          </a:p>
          <a:p>
            <a:r>
              <a:rPr lang="en-US" dirty="0"/>
              <a:t>- U. Iowa HPC</a:t>
            </a:r>
          </a:p>
          <a:p>
            <a:r>
              <a:rPr lang="en-US" dirty="0"/>
              <a:t>- UMBC HPC</a:t>
            </a:r>
          </a:p>
          <a:p>
            <a:endParaRPr lang="en-US" dirty="0"/>
          </a:p>
          <a:p>
            <a:pPr marL="285750" indent="-285750">
              <a:buFont typeface="Arial" panose="020B0604020202020204" pitchFamily="34" charset="0"/>
              <a:buChar char="•"/>
            </a:pPr>
            <a:r>
              <a:rPr lang="en-US" altLang="en-US" b="1" dirty="0"/>
              <a:t>Funding support:</a:t>
            </a:r>
          </a:p>
          <a:p>
            <a:r>
              <a:rPr lang="en-US" altLang="en-US" dirty="0"/>
              <a:t>- NASA DSCOVR Science Team</a:t>
            </a:r>
          </a:p>
          <a:p>
            <a:r>
              <a:rPr lang="en-US" altLang="en-US" dirty="0"/>
              <a:t>- ONR Multidisciplinary University Research Initiatives (MURI)</a:t>
            </a:r>
          </a:p>
          <a:p>
            <a:endParaRPr lang="en-US" dirty="0"/>
          </a:p>
        </p:txBody>
      </p:sp>
      <p:sp>
        <p:nvSpPr>
          <p:cNvPr id="6" name="Rectangle 5">
            <a:extLst>
              <a:ext uri="{FF2B5EF4-FFF2-40B4-BE49-F238E27FC236}">
                <a16:creationId xmlns:a16="http://schemas.microsoft.com/office/drawing/2014/main" id="{AA5CF880-93A0-5949-AC48-4A1BFB6224A5}"/>
              </a:ext>
            </a:extLst>
          </p:cNvPr>
          <p:cNvSpPr/>
          <p:nvPr/>
        </p:nvSpPr>
        <p:spPr>
          <a:xfrm>
            <a:off x="1759624" y="1486950"/>
            <a:ext cx="4521906" cy="707886"/>
          </a:xfrm>
          <a:prstGeom prst="rect">
            <a:avLst/>
          </a:prstGeom>
        </p:spPr>
        <p:txBody>
          <a:bodyPr wrap="square">
            <a:spAutoFit/>
          </a:bodyPr>
          <a:lstStyle/>
          <a:p>
            <a:pPr marL="342900" indent="-342900">
              <a:buFont typeface="Arial" panose="020B0604020202020204" pitchFamily="34" charset="0"/>
              <a:buChar char="•"/>
            </a:pPr>
            <a:r>
              <a:rPr lang="en-US" sz="2000" b="1" dirty="0">
                <a:solidFill>
                  <a:schemeClr val="tx1">
                    <a:lumMod val="95000"/>
                    <a:lumOff val="5000"/>
                  </a:schemeClr>
                </a:solidFill>
              </a:rPr>
              <a:t>Thank you for your attention!</a:t>
            </a:r>
          </a:p>
          <a:p>
            <a:pPr marL="342900" indent="-342900">
              <a:buFont typeface="Arial" panose="020B0604020202020204" pitchFamily="34" charset="0"/>
              <a:buChar char="•"/>
            </a:pPr>
            <a:r>
              <a:rPr lang="en-US" sz="2000" b="1" dirty="0">
                <a:solidFill>
                  <a:schemeClr val="tx1">
                    <a:lumMod val="95000"/>
                    <a:lumOff val="5000"/>
                  </a:schemeClr>
                </a:solidFill>
              </a:rPr>
              <a:t>Questions?</a:t>
            </a:r>
            <a:endParaRPr lang="en-US" sz="2000" dirty="0">
              <a:solidFill>
                <a:schemeClr val="tx1">
                  <a:lumMod val="95000"/>
                  <a:lumOff val="5000"/>
                </a:schemeClr>
              </a:solidFill>
            </a:endParaRPr>
          </a:p>
        </p:txBody>
      </p:sp>
      <p:pic>
        <p:nvPicPr>
          <p:cNvPr id="7" name="Picture 6">
            <a:extLst>
              <a:ext uri="{FF2B5EF4-FFF2-40B4-BE49-F238E27FC236}">
                <a16:creationId xmlns:a16="http://schemas.microsoft.com/office/drawing/2014/main" id="{E58D88AB-4AC2-C74C-A495-C446E9E79A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4047" y="5120336"/>
            <a:ext cx="1207750" cy="999516"/>
          </a:xfrm>
          <a:prstGeom prst="rect">
            <a:avLst/>
          </a:prstGeom>
        </p:spPr>
      </p:pic>
      <p:pic>
        <p:nvPicPr>
          <p:cNvPr id="8" name="Picture 7">
            <a:extLst>
              <a:ext uri="{FF2B5EF4-FFF2-40B4-BE49-F238E27FC236}">
                <a16:creationId xmlns:a16="http://schemas.microsoft.com/office/drawing/2014/main" id="{034758E5-FD1C-064C-A9D7-7A1990A562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7947" y="5236216"/>
            <a:ext cx="1683757" cy="767756"/>
          </a:xfrm>
          <a:prstGeom prst="rect">
            <a:avLst/>
          </a:prstGeom>
        </p:spPr>
      </p:pic>
    </p:spTree>
    <p:extLst>
      <p:ext uri="{BB962C8B-B14F-4D97-AF65-F5344CB8AC3E}">
        <p14:creationId xmlns:p14="http://schemas.microsoft.com/office/powerpoint/2010/main" val="2951800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ctr"/>
            <a:r>
              <a:rPr lang="en-US" sz="3200" b="1" dirty="0"/>
              <a:t>Case 1: EPIC AOD vs. MODIS and AERONET AOD</a:t>
            </a:r>
          </a:p>
        </p:txBody>
      </p:sp>
      <p:pic>
        <p:nvPicPr>
          <p:cNvPr id="6" name="Content Placeholder 7"/>
          <p:cNvPicPr>
            <a:picLocks noChangeAspect="1"/>
          </p:cNvPicPr>
          <p:nvPr/>
        </p:nvPicPr>
        <p:blipFill rotWithShape="1">
          <a:blip r:embed="rId3" cstate="screen">
            <a:extLst>
              <a:ext uri="{28A0092B-C50C-407E-A947-70E740481C1C}">
                <a14:useLocalDpi xmlns:a14="http://schemas.microsoft.com/office/drawing/2010/main"/>
              </a:ext>
            </a:extLst>
          </a:blip>
          <a:srcRect l="10862" t="19820" r="50468" b="50440"/>
          <a:stretch/>
        </p:blipFill>
        <p:spPr>
          <a:xfrm>
            <a:off x="1839433" y="1580187"/>
            <a:ext cx="3742661" cy="3724925"/>
          </a:xfrm>
          <a:prstGeom prst="rect">
            <a:avLst/>
          </a:prstGeom>
        </p:spPr>
      </p:pic>
      <p:pic>
        <p:nvPicPr>
          <p:cNvPr id="7" name="Content Placeholder 7"/>
          <p:cNvPicPr>
            <a:picLocks noChangeAspect="1"/>
          </p:cNvPicPr>
          <p:nvPr/>
        </p:nvPicPr>
        <p:blipFill rotWithShape="1">
          <a:blip r:embed="rId3" cstate="screen">
            <a:extLst>
              <a:ext uri="{28A0092B-C50C-407E-A947-70E740481C1C}">
                <a14:useLocalDpi xmlns:a14="http://schemas.microsoft.com/office/drawing/2010/main"/>
              </a:ext>
            </a:extLst>
          </a:blip>
          <a:srcRect l="50720" t="19229" r="10848" b="50118"/>
          <a:stretch/>
        </p:blipFill>
        <p:spPr bwMode="auto">
          <a:xfrm>
            <a:off x="6096000" y="1529899"/>
            <a:ext cx="3707219" cy="382651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828260" y="1265275"/>
            <a:ext cx="2087174" cy="369332"/>
          </a:xfrm>
          <a:prstGeom prst="rect">
            <a:avLst/>
          </a:prstGeom>
          <a:noFill/>
        </p:spPr>
        <p:txBody>
          <a:bodyPr wrap="none" rtlCol="0">
            <a:spAutoFit/>
          </a:bodyPr>
          <a:lstStyle/>
          <a:p>
            <a:r>
              <a:rPr lang="en-US" dirty="0">
                <a:solidFill>
                  <a:srgbClr val="1931CF"/>
                </a:solidFill>
              </a:rPr>
              <a:t>EPIC vs. MODIS AOD</a:t>
            </a:r>
          </a:p>
        </p:txBody>
      </p:sp>
      <p:sp>
        <p:nvSpPr>
          <p:cNvPr id="8" name="TextBox 7"/>
          <p:cNvSpPr txBox="1"/>
          <p:nvPr/>
        </p:nvSpPr>
        <p:spPr>
          <a:xfrm>
            <a:off x="6815825" y="1265275"/>
            <a:ext cx="2325573" cy="369332"/>
          </a:xfrm>
          <a:prstGeom prst="rect">
            <a:avLst/>
          </a:prstGeom>
          <a:noFill/>
        </p:spPr>
        <p:txBody>
          <a:bodyPr wrap="none" rtlCol="0">
            <a:spAutoFit/>
          </a:bodyPr>
          <a:lstStyle/>
          <a:p>
            <a:r>
              <a:rPr lang="en-US" dirty="0">
                <a:solidFill>
                  <a:srgbClr val="1931CF"/>
                </a:solidFill>
              </a:rPr>
              <a:t>EPIC vs. AERONET AOD</a:t>
            </a:r>
          </a:p>
        </p:txBody>
      </p:sp>
      <p:sp>
        <p:nvSpPr>
          <p:cNvPr id="9" name="TextBox 8"/>
          <p:cNvSpPr txBox="1"/>
          <p:nvPr/>
        </p:nvSpPr>
        <p:spPr>
          <a:xfrm>
            <a:off x="8610600" y="5356411"/>
            <a:ext cx="898003" cy="246221"/>
          </a:xfrm>
          <a:prstGeom prst="rect">
            <a:avLst/>
          </a:prstGeom>
          <a:noFill/>
        </p:spPr>
        <p:txBody>
          <a:bodyPr wrap="none" rtlCol="0">
            <a:spAutoFit/>
          </a:bodyPr>
          <a:lstStyle/>
          <a:p>
            <a:r>
              <a:rPr lang="en-US" sz="1000" dirty="0"/>
              <a:t>Xu et al. 2017</a:t>
            </a:r>
          </a:p>
        </p:txBody>
      </p:sp>
      <p:sp>
        <p:nvSpPr>
          <p:cNvPr id="3" name="Slide Number Placeholder 2"/>
          <p:cNvSpPr>
            <a:spLocks noGrp="1"/>
          </p:cNvSpPr>
          <p:nvPr>
            <p:ph type="sldNum" sz="quarter" idx="12"/>
          </p:nvPr>
        </p:nvSpPr>
        <p:spPr/>
        <p:txBody>
          <a:bodyPr/>
          <a:lstStyle/>
          <a:p>
            <a:fld id="{A148EED3-BBC9-0D42-BFB0-A65605EA2BCA}" type="slidenum">
              <a:rPr lang="en-US" smtClean="0"/>
              <a:t>14</a:t>
            </a:fld>
            <a:endParaRPr lang="en-US"/>
          </a:p>
        </p:txBody>
      </p:sp>
    </p:spTree>
    <p:extLst>
      <p:ext uri="{BB962C8B-B14F-4D97-AF65-F5344CB8AC3E}">
        <p14:creationId xmlns:p14="http://schemas.microsoft.com/office/powerpoint/2010/main" val="115120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9CB0C-515C-EF46-B656-9FBD3EB9FF08}"/>
              </a:ext>
            </a:extLst>
          </p:cNvPr>
          <p:cNvSpPr>
            <a:spLocks noGrp="1"/>
          </p:cNvSpPr>
          <p:nvPr>
            <p:ph type="title"/>
          </p:nvPr>
        </p:nvSpPr>
        <p:spPr/>
        <p:txBody>
          <a:bodyPr/>
          <a:lstStyle/>
          <a:p>
            <a:r>
              <a:rPr lang="en-US" dirty="0"/>
              <a:t>Case 2: Validation of smoke AOD retrievals</a:t>
            </a:r>
          </a:p>
        </p:txBody>
      </p:sp>
      <p:sp>
        <p:nvSpPr>
          <p:cNvPr id="3" name="Slide Number Placeholder 2">
            <a:extLst>
              <a:ext uri="{FF2B5EF4-FFF2-40B4-BE49-F238E27FC236}">
                <a16:creationId xmlns:a16="http://schemas.microsoft.com/office/drawing/2014/main" id="{DC8411AC-CE2E-D748-B8F7-FC411E1B18A0}"/>
              </a:ext>
            </a:extLst>
          </p:cNvPr>
          <p:cNvSpPr>
            <a:spLocks noGrp="1"/>
          </p:cNvSpPr>
          <p:nvPr>
            <p:ph type="sldNum" sz="quarter" idx="12"/>
          </p:nvPr>
        </p:nvSpPr>
        <p:spPr/>
        <p:txBody>
          <a:bodyPr/>
          <a:lstStyle/>
          <a:p>
            <a:fld id="{A148EED3-BBC9-0D42-BFB0-A65605EA2BCA}" type="slidenum">
              <a:rPr lang="en-US" smtClean="0"/>
              <a:t>15</a:t>
            </a:fld>
            <a:endParaRPr lang="en-US"/>
          </a:p>
        </p:txBody>
      </p:sp>
      <p:sp>
        <p:nvSpPr>
          <p:cNvPr id="13" name="TextBox 12">
            <a:extLst>
              <a:ext uri="{FF2B5EF4-FFF2-40B4-BE49-F238E27FC236}">
                <a16:creationId xmlns:a16="http://schemas.microsoft.com/office/drawing/2014/main" id="{DA0A8BB2-1151-1643-87F8-98C1D0AF92DD}"/>
              </a:ext>
            </a:extLst>
          </p:cNvPr>
          <p:cNvSpPr txBox="1"/>
          <p:nvPr/>
        </p:nvSpPr>
        <p:spPr>
          <a:xfrm>
            <a:off x="1121955" y="6070368"/>
            <a:ext cx="1177438" cy="307777"/>
          </a:xfrm>
          <a:prstGeom prst="rect">
            <a:avLst/>
          </a:prstGeom>
          <a:noFill/>
        </p:spPr>
        <p:txBody>
          <a:bodyPr wrap="none" rtlCol="0">
            <a:spAutoFit/>
          </a:bodyPr>
          <a:lstStyle/>
          <a:p>
            <a:r>
              <a:rPr lang="en-US" sz="1400" dirty="0"/>
              <a:t>Xu et al. 2018</a:t>
            </a:r>
          </a:p>
        </p:txBody>
      </p:sp>
      <p:pic>
        <p:nvPicPr>
          <p:cNvPr id="14" name="Picture 13">
            <a:extLst>
              <a:ext uri="{FF2B5EF4-FFF2-40B4-BE49-F238E27FC236}">
                <a16:creationId xmlns:a16="http://schemas.microsoft.com/office/drawing/2014/main" id="{0B58658A-5C79-4B4B-AFE8-F35FF27FF391}"/>
              </a:ext>
            </a:extLst>
          </p:cNvPr>
          <p:cNvPicPr>
            <a:picLocks noChangeAspect="1"/>
          </p:cNvPicPr>
          <p:nvPr/>
        </p:nvPicPr>
        <p:blipFill>
          <a:blip r:embed="rId3"/>
          <a:stretch>
            <a:fillRect/>
          </a:stretch>
        </p:blipFill>
        <p:spPr>
          <a:xfrm>
            <a:off x="7937462" y="1697689"/>
            <a:ext cx="3656787" cy="3462621"/>
          </a:xfrm>
          <a:prstGeom prst="rect">
            <a:avLst/>
          </a:prstGeom>
        </p:spPr>
      </p:pic>
      <p:sp>
        <p:nvSpPr>
          <p:cNvPr id="16" name="TextBox 15">
            <a:extLst>
              <a:ext uri="{FF2B5EF4-FFF2-40B4-BE49-F238E27FC236}">
                <a16:creationId xmlns:a16="http://schemas.microsoft.com/office/drawing/2014/main" id="{E7F3DE77-B115-1240-9E25-6DF2DE9BC529}"/>
              </a:ext>
            </a:extLst>
          </p:cNvPr>
          <p:cNvSpPr txBox="1"/>
          <p:nvPr/>
        </p:nvSpPr>
        <p:spPr>
          <a:xfrm>
            <a:off x="8160608" y="1334075"/>
            <a:ext cx="3210494" cy="369332"/>
          </a:xfrm>
          <a:prstGeom prst="rect">
            <a:avLst/>
          </a:prstGeom>
          <a:noFill/>
        </p:spPr>
        <p:txBody>
          <a:bodyPr wrap="none" rtlCol="0">
            <a:spAutoFit/>
          </a:bodyPr>
          <a:lstStyle/>
          <a:p>
            <a:r>
              <a:rPr lang="en-US" b="1" dirty="0"/>
              <a:t>EPIC AOD versus AERONET AOD</a:t>
            </a:r>
          </a:p>
        </p:txBody>
      </p:sp>
      <p:sp>
        <p:nvSpPr>
          <p:cNvPr id="17" name="Rectangle 16">
            <a:extLst>
              <a:ext uri="{FF2B5EF4-FFF2-40B4-BE49-F238E27FC236}">
                <a16:creationId xmlns:a16="http://schemas.microsoft.com/office/drawing/2014/main" id="{064EE1A3-3AA3-EE4F-B019-EEBDE2C71B95}"/>
              </a:ext>
            </a:extLst>
          </p:cNvPr>
          <p:cNvSpPr/>
          <p:nvPr/>
        </p:nvSpPr>
        <p:spPr>
          <a:xfrm>
            <a:off x="7937462" y="5217464"/>
            <a:ext cx="3980770" cy="646331"/>
          </a:xfrm>
          <a:prstGeom prst="rect">
            <a:avLst/>
          </a:prstGeom>
        </p:spPr>
        <p:txBody>
          <a:bodyPr wrap="none">
            <a:spAutoFit/>
          </a:bodyPr>
          <a:lstStyle/>
          <a:p>
            <a:pPr marL="285750" indent="-285750">
              <a:buFont typeface="Arial" panose="020B0604020202020204" pitchFamily="34" charset="0"/>
              <a:buChar char="•"/>
            </a:pPr>
            <a:r>
              <a:rPr lang="en-US" dirty="0">
                <a:solidFill>
                  <a:srgbClr val="1931CF"/>
                </a:solidFill>
                <a:latin typeface="Calibri" charset="0"/>
              </a:rPr>
              <a:t>77.3% within ± (0.04+10%) difference</a:t>
            </a:r>
          </a:p>
          <a:p>
            <a:pPr marL="285750" indent="-285750">
              <a:buFont typeface="Arial" panose="020B0604020202020204" pitchFamily="34" charset="0"/>
              <a:buChar char="•"/>
            </a:pPr>
            <a:r>
              <a:rPr lang="en-US" dirty="0">
                <a:solidFill>
                  <a:srgbClr val="1931CF"/>
                </a:solidFill>
                <a:latin typeface="Calibri" charset="0"/>
              </a:rPr>
              <a:t>RMSE is 0.05</a:t>
            </a:r>
            <a:endParaRPr lang="en-US" dirty="0">
              <a:solidFill>
                <a:srgbClr val="1931CF"/>
              </a:solidFill>
            </a:endParaRPr>
          </a:p>
        </p:txBody>
      </p:sp>
      <p:pic>
        <p:nvPicPr>
          <p:cNvPr id="11" name="Picture 10">
            <a:extLst>
              <a:ext uri="{FF2B5EF4-FFF2-40B4-BE49-F238E27FC236}">
                <a16:creationId xmlns:a16="http://schemas.microsoft.com/office/drawing/2014/main" id="{C3AE6D8C-95B0-D346-97CD-281FBB389A4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0331" y="1648703"/>
            <a:ext cx="6888480" cy="1889380"/>
          </a:xfrm>
          <a:prstGeom prst="rect">
            <a:avLst/>
          </a:prstGeom>
        </p:spPr>
      </p:pic>
      <p:pic>
        <p:nvPicPr>
          <p:cNvPr id="15" name="Picture 14">
            <a:extLst>
              <a:ext uri="{FF2B5EF4-FFF2-40B4-BE49-F238E27FC236}">
                <a16:creationId xmlns:a16="http://schemas.microsoft.com/office/drawing/2014/main" id="{9EDA1CCF-7FC2-CC45-9B0B-1746B28C14C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3593" y="3953042"/>
            <a:ext cx="6934200" cy="1910753"/>
          </a:xfrm>
          <a:prstGeom prst="rect">
            <a:avLst/>
          </a:prstGeom>
        </p:spPr>
      </p:pic>
      <p:sp>
        <p:nvSpPr>
          <p:cNvPr id="6" name="TextBox 5">
            <a:extLst>
              <a:ext uri="{FF2B5EF4-FFF2-40B4-BE49-F238E27FC236}">
                <a16:creationId xmlns:a16="http://schemas.microsoft.com/office/drawing/2014/main" id="{B0EEB80E-7DE9-F142-9848-93D373ADC872}"/>
              </a:ext>
            </a:extLst>
          </p:cNvPr>
          <p:cNvSpPr txBox="1"/>
          <p:nvPr/>
        </p:nvSpPr>
        <p:spPr>
          <a:xfrm>
            <a:off x="2572738" y="972604"/>
            <a:ext cx="2803011" cy="646331"/>
          </a:xfrm>
          <a:prstGeom prst="rect">
            <a:avLst/>
          </a:prstGeom>
          <a:noFill/>
        </p:spPr>
        <p:txBody>
          <a:bodyPr wrap="none" rtlCol="0">
            <a:spAutoFit/>
          </a:bodyPr>
          <a:lstStyle/>
          <a:p>
            <a:pPr algn="ctr"/>
            <a:r>
              <a:rPr lang="en-US" b="1" dirty="0"/>
              <a:t>EPIC retrieved 560-nm AOD</a:t>
            </a:r>
          </a:p>
          <a:p>
            <a:pPr algn="ctr"/>
            <a:r>
              <a:rPr lang="en-US" dirty="0"/>
              <a:t>25 August 2017 </a:t>
            </a:r>
          </a:p>
        </p:txBody>
      </p:sp>
      <p:sp>
        <p:nvSpPr>
          <p:cNvPr id="7" name="TextBox 6">
            <a:extLst>
              <a:ext uri="{FF2B5EF4-FFF2-40B4-BE49-F238E27FC236}">
                <a16:creationId xmlns:a16="http://schemas.microsoft.com/office/drawing/2014/main" id="{429CF5D7-AE67-9A42-94F9-ABE945E22100}"/>
              </a:ext>
            </a:extLst>
          </p:cNvPr>
          <p:cNvSpPr txBox="1"/>
          <p:nvPr/>
        </p:nvSpPr>
        <p:spPr>
          <a:xfrm>
            <a:off x="3102225" y="3574316"/>
            <a:ext cx="1642437" cy="369332"/>
          </a:xfrm>
          <a:prstGeom prst="rect">
            <a:avLst/>
          </a:prstGeom>
          <a:noFill/>
        </p:spPr>
        <p:txBody>
          <a:bodyPr wrap="none" rtlCol="0">
            <a:spAutoFit/>
          </a:bodyPr>
          <a:lstStyle/>
          <a:p>
            <a:r>
              <a:rPr lang="en-US" dirty="0"/>
              <a:t>26 August 2017</a:t>
            </a:r>
          </a:p>
        </p:txBody>
      </p:sp>
    </p:spTree>
    <p:extLst>
      <p:ext uri="{BB962C8B-B14F-4D97-AF65-F5344CB8AC3E}">
        <p14:creationId xmlns:p14="http://schemas.microsoft.com/office/powerpoint/2010/main" val="3769527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1725FB-F745-DF43-BCA8-2F31E2C30758}"/>
              </a:ext>
            </a:extLst>
          </p:cNvPr>
          <p:cNvSpPr>
            <a:spLocks noGrp="1"/>
          </p:cNvSpPr>
          <p:nvPr>
            <p:ph type="sldNum" sz="quarter" idx="12"/>
          </p:nvPr>
        </p:nvSpPr>
        <p:spPr/>
        <p:txBody>
          <a:bodyPr/>
          <a:lstStyle/>
          <a:p>
            <a:fld id="{A148EED3-BBC9-0D42-BFB0-A65605EA2BCA}" type="slidenum">
              <a:rPr lang="en-US" smtClean="0"/>
              <a:t>16</a:t>
            </a:fld>
            <a:endParaRPr lang="en-US"/>
          </a:p>
        </p:txBody>
      </p:sp>
      <p:pic>
        <p:nvPicPr>
          <p:cNvPr id="5" name="Picture 4">
            <a:extLst>
              <a:ext uri="{FF2B5EF4-FFF2-40B4-BE49-F238E27FC236}">
                <a16:creationId xmlns:a16="http://schemas.microsoft.com/office/drawing/2014/main" id="{6D3FE0E8-AC68-CF4F-AE14-6B5B05BB0A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30140" y="236904"/>
            <a:ext cx="6709215" cy="6119446"/>
          </a:xfrm>
          <a:prstGeom prst="rect">
            <a:avLst/>
          </a:prstGeom>
        </p:spPr>
      </p:pic>
      <p:sp>
        <p:nvSpPr>
          <p:cNvPr id="18" name="TextBox 17">
            <a:extLst>
              <a:ext uri="{FF2B5EF4-FFF2-40B4-BE49-F238E27FC236}">
                <a16:creationId xmlns:a16="http://schemas.microsoft.com/office/drawing/2014/main" id="{94475CD4-9448-4146-A792-871A69C49BC1}"/>
              </a:ext>
            </a:extLst>
          </p:cNvPr>
          <p:cNvSpPr txBox="1"/>
          <p:nvPr/>
        </p:nvSpPr>
        <p:spPr>
          <a:xfrm>
            <a:off x="7085709" y="2565434"/>
            <a:ext cx="2887329" cy="338554"/>
          </a:xfrm>
          <a:prstGeom prst="rect">
            <a:avLst/>
          </a:prstGeom>
          <a:noFill/>
        </p:spPr>
        <p:txBody>
          <a:bodyPr wrap="none" rtlCol="0">
            <a:spAutoFit/>
          </a:bodyPr>
          <a:lstStyle/>
          <a:p>
            <a:r>
              <a:rPr lang="en-US" sz="1600" dirty="0"/>
              <a:t>(b) EPIC UV Aerosol Index (UVAI)</a:t>
            </a:r>
          </a:p>
        </p:txBody>
      </p:sp>
      <p:sp>
        <p:nvSpPr>
          <p:cNvPr id="23" name="TextBox 22">
            <a:extLst>
              <a:ext uri="{FF2B5EF4-FFF2-40B4-BE49-F238E27FC236}">
                <a16:creationId xmlns:a16="http://schemas.microsoft.com/office/drawing/2014/main" id="{3D68AEC1-3853-0240-8681-CEE18FA92474}"/>
              </a:ext>
            </a:extLst>
          </p:cNvPr>
          <p:cNvSpPr txBox="1"/>
          <p:nvPr/>
        </p:nvSpPr>
        <p:spPr>
          <a:xfrm>
            <a:off x="7673471" y="513231"/>
            <a:ext cx="1738372" cy="338554"/>
          </a:xfrm>
          <a:prstGeom prst="rect">
            <a:avLst/>
          </a:prstGeom>
          <a:noFill/>
        </p:spPr>
        <p:txBody>
          <a:bodyPr wrap="square" rtlCol="0">
            <a:spAutoFit/>
          </a:bodyPr>
          <a:lstStyle/>
          <a:p>
            <a:r>
              <a:rPr lang="en-US" sz="1600" dirty="0"/>
              <a:t>(a) EPIC RGB</a:t>
            </a:r>
          </a:p>
        </p:txBody>
      </p:sp>
      <p:sp>
        <p:nvSpPr>
          <p:cNvPr id="24" name="TextBox 23">
            <a:extLst>
              <a:ext uri="{FF2B5EF4-FFF2-40B4-BE49-F238E27FC236}">
                <a16:creationId xmlns:a16="http://schemas.microsoft.com/office/drawing/2014/main" id="{32E2E498-BD29-154E-AF9A-0C939F52DF8C}"/>
              </a:ext>
            </a:extLst>
          </p:cNvPr>
          <p:cNvSpPr txBox="1"/>
          <p:nvPr/>
        </p:nvSpPr>
        <p:spPr>
          <a:xfrm>
            <a:off x="6321367" y="705084"/>
            <a:ext cx="5447648" cy="338554"/>
          </a:xfrm>
          <a:prstGeom prst="rect">
            <a:avLst/>
          </a:prstGeom>
          <a:noFill/>
        </p:spPr>
        <p:txBody>
          <a:bodyPr wrap="square" rtlCol="0">
            <a:spAutoFit/>
          </a:bodyPr>
          <a:lstStyle/>
          <a:p>
            <a:r>
              <a:rPr lang="en-US" sz="1600" dirty="0"/>
              <a:t>16:10                          17:26                          18:32</a:t>
            </a:r>
          </a:p>
        </p:txBody>
      </p:sp>
      <p:sp>
        <p:nvSpPr>
          <p:cNvPr id="29" name="Title 1">
            <a:extLst>
              <a:ext uri="{FF2B5EF4-FFF2-40B4-BE49-F238E27FC236}">
                <a16:creationId xmlns:a16="http://schemas.microsoft.com/office/drawing/2014/main" id="{421007A4-8501-B640-A946-2912AB5B3954}"/>
              </a:ext>
            </a:extLst>
          </p:cNvPr>
          <p:cNvSpPr txBox="1">
            <a:spLocks/>
          </p:cNvSpPr>
          <p:nvPr/>
        </p:nvSpPr>
        <p:spPr>
          <a:xfrm>
            <a:off x="0" y="0"/>
            <a:ext cx="4948517" cy="6858000"/>
          </a:xfrm>
          <a:prstGeom prst="rect">
            <a:avLst/>
          </a:prstGeom>
          <a:solidFill>
            <a:schemeClr val="tx1"/>
          </a:solidFill>
          <a:ln w="22225">
            <a:noFill/>
            <a:round/>
          </a:ln>
        </p:spPr>
        <p:txBody>
          <a:bodyPr vert="horz" lIns="457200" tIns="457200" rIns="457200" bIns="457200" rtlCol="0" anchor="t" anchorCtr="0">
            <a:normAutofit/>
          </a:bodyPr>
          <a:lstStyle>
            <a:lvl1pPr algn="ctr" defTabSz="914400" rtl="0" eaLnBrk="1" latinLnBrk="0" hangingPunct="1">
              <a:lnSpc>
                <a:spcPct val="90000"/>
              </a:lnSpc>
              <a:spcBef>
                <a:spcPct val="0"/>
              </a:spcBef>
              <a:buNone/>
              <a:defRPr sz="3200" kern="1200" baseline="0">
                <a:solidFill>
                  <a:schemeClr val="bg1">
                    <a:lumMod val="85000"/>
                  </a:schemeClr>
                </a:solidFill>
                <a:latin typeface="+mj-lt"/>
                <a:ea typeface="+mj-ea"/>
                <a:cs typeface="+mj-cs"/>
              </a:defRPr>
            </a:lvl1pPr>
          </a:lstStyle>
          <a:p>
            <a:endParaRPr lang="en-US" sz="2800" b="1" dirty="0"/>
          </a:p>
          <a:p>
            <a:r>
              <a:rPr lang="en-US" sz="2800" b="1" dirty="0"/>
              <a:t>Retrieved ALHs of</a:t>
            </a:r>
          </a:p>
          <a:p>
            <a:r>
              <a:rPr lang="en-US" sz="2800" b="1" dirty="0"/>
              <a:t>smoke plumes over Canada</a:t>
            </a:r>
          </a:p>
          <a:p>
            <a:r>
              <a:rPr lang="en-US" sz="2800" b="1" dirty="0"/>
              <a:t>Case I: Aug-25-2017</a:t>
            </a:r>
          </a:p>
          <a:p>
            <a:endParaRPr lang="en-US" sz="2800" b="1" dirty="0"/>
          </a:p>
          <a:p>
            <a:pPr marL="457200" indent="-457200" algn="l">
              <a:buFont typeface="Arial" panose="020B0604020202020204" pitchFamily="34" charset="0"/>
              <a:buChar char="•"/>
            </a:pPr>
            <a:endParaRPr lang="en-US" sz="2400" b="1" dirty="0"/>
          </a:p>
          <a:p>
            <a:pPr marL="342900" indent="-342900" algn="l">
              <a:spcBef>
                <a:spcPts val="1200"/>
              </a:spcBef>
              <a:buFont typeface="Arial" panose="020B0604020202020204" pitchFamily="34" charset="0"/>
              <a:buChar char="•"/>
            </a:pPr>
            <a:r>
              <a:rPr lang="en-US" sz="2000" dirty="0"/>
              <a:t>Smoke layer is 3 – 5 km high over Hudson Bay</a:t>
            </a:r>
          </a:p>
          <a:p>
            <a:pPr marL="342900" indent="-342900" algn="l">
              <a:spcBef>
                <a:spcPts val="1200"/>
              </a:spcBef>
              <a:buFont typeface="Arial" panose="020B0604020202020204" pitchFamily="34" charset="0"/>
              <a:buChar char="•"/>
            </a:pPr>
            <a:r>
              <a:rPr lang="en-US" sz="2000" dirty="0"/>
              <a:t>ALHs are 2 – 4 km over land southeast of Hudson bay, increase to 4 – 6 km towards the Great Lakes</a:t>
            </a:r>
          </a:p>
          <a:p>
            <a:pPr marL="342900" indent="-342900" algn="l">
              <a:spcBef>
                <a:spcPts val="1200"/>
              </a:spcBef>
              <a:buFont typeface="Arial" panose="020B0604020202020204" pitchFamily="34" charset="0"/>
              <a:buChar char="•"/>
            </a:pPr>
            <a:r>
              <a:rPr lang="en-US" sz="2000" dirty="0"/>
              <a:t>Diurnal changes of UVAI and ALH are likely consistent</a:t>
            </a:r>
          </a:p>
          <a:p>
            <a:pPr marL="457200" indent="-457200" algn="l">
              <a:buFont typeface="Arial" panose="020B0604020202020204" pitchFamily="34" charset="0"/>
              <a:buChar char="•"/>
            </a:pPr>
            <a:endParaRPr lang="en-US" sz="2800" b="1" dirty="0"/>
          </a:p>
          <a:p>
            <a:endParaRPr lang="en-US" sz="2800" b="1" dirty="0"/>
          </a:p>
          <a:p>
            <a:endParaRPr lang="en-US" sz="2800" b="1" dirty="0"/>
          </a:p>
        </p:txBody>
      </p:sp>
      <p:sp>
        <p:nvSpPr>
          <p:cNvPr id="30" name="TextBox 29">
            <a:extLst>
              <a:ext uri="{FF2B5EF4-FFF2-40B4-BE49-F238E27FC236}">
                <a16:creationId xmlns:a16="http://schemas.microsoft.com/office/drawing/2014/main" id="{4BF07963-3CA5-2849-9CCB-24EB1155A79F}"/>
              </a:ext>
            </a:extLst>
          </p:cNvPr>
          <p:cNvSpPr txBox="1"/>
          <p:nvPr/>
        </p:nvSpPr>
        <p:spPr>
          <a:xfrm rot="5020194">
            <a:off x="5666380" y="1550003"/>
            <a:ext cx="1309974" cy="338554"/>
          </a:xfrm>
          <a:prstGeom prst="rect">
            <a:avLst/>
          </a:prstGeom>
          <a:noFill/>
        </p:spPr>
        <p:txBody>
          <a:bodyPr wrap="none" rtlCol="0">
            <a:spAutoFit/>
          </a:bodyPr>
          <a:lstStyle/>
          <a:p>
            <a:r>
              <a:rPr lang="en-US" sz="1600" dirty="0">
                <a:solidFill>
                  <a:srgbClr val="FF9300"/>
                </a:solidFill>
              </a:rPr>
              <a:t>CALIOP 19:05</a:t>
            </a:r>
          </a:p>
        </p:txBody>
      </p:sp>
      <p:sp>
        <p:nvSpPr>
          <p:cNvPr id="20" name="TextBox 19">
            <a:extLst>
              <a:ext uri="{FF2B5EF4-FFF2-40B4-BE49-F238E27FC236}">
                <a16:creationId xmlns:a16="http://schemas.microsoft.com/office/drawing/2014/main" id="{9CEB46C6-F4BD-8048-A607-3F08783AC233}"/>
              </a:ext>
            </a:extLst>
          </p:cNvPr>
          <p:cNvSpPr txBox="1"/>
          <p:nvPr/>
        </p:nvSpPr>
        <p:spPr>
          <a:xfrm>
            <a:off x="7275037" y="4426172"/>
            <a:ext cx="2464457" cy="338554"/>
          </a:xfrm>
          <a:prstGeom prst="rect">
            <a:avLst/>
          </a:prstGeom>
          <a:noFill/>
        </p:spPr>
        <p:txBody>
          <a:bodyPr wrap="none" rtlCol="0">
            <a:spAutoFit/>
          </a:bodyPr>
          <a:lstStyle/>
          <a:p>
            <a:r>
              <a:rPr lang="en-US" sz="1600" dirty="0"/>
              <a:t>(c) EPIC Retrieved ALH (km)</a:t>
            </a:r>
          </a:p>
        </p:txBody>
      </p:sp>
      <p:grpSp>
        <p:nvGrpSpPr>
          <p:cNvPr id="2" name="Group 1">
            <a:extLst>
              <a:ext uri="{FF2B5EF4-FFF2-40B4-BE49-F238E27FC236}">
                <a16:creationId xmlns:a16="http://schemas.microsoft.com/office/drawing/2014/main" id="{D58D4ADA-5323-9948-9FCF-C615FC5CF2B2}"/>
              </a:ext>
            </a:extLst>
          </p:cNvPr>
          <p:cNvGrpSpPr/>
          <p:nvPr/>
        </p:nvGrpSpPr>
        <p:grpSpPr>
          <a:xfrm>
            <a:off x="6281258" y="3695700"/>
            <a:ext cx="4121213" cy="2184400"/>
            <a:chOff x="6281258" y="3695700"/>
            <a:chExt cx="4121213" cy="2184400"/>
          </a:xfrm>
        </p:grpSpPr>
        <p:sp>
          <p:nvSpPr>
            <p:cNvPr id="6" name="Oval 5">
              <a:extLst>
                <a:ext uri="{FF2B5EF4-FFF2-40B4-BE49-F238E27FC236}">
                  <a16:creationId xmlns:a16="http://schemas.microsoft.com/office/drawing/2014/main" id="{227D3B7D-BAB1-C646-94D9-7267693A0499}"/>
                </a:ext>
              </a:extLst>
            </p:cNvPr>
            <p:cNvSpPr/>
            <p:nvPr/>
          </p:nvSpPr>
          <p:spPr>
            <a:xfrm>
              <a:off x="6281258" y="3695700"/>
              <a:ext cx="764342" cy="342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85AF0D9-3EBF-2943-8D94-8C139982E8D9}"/>
                </a:ext>
              </a:extLst>
            </p:cNvPr>
            <p:cNvSpPr/>
            <p:nvPr/>
          </p:nvSpPr>
          <p:spPr>
            <a:xfrm>
              <a:off x="7993518" y="3695700"/>
              <a:ext cx="764342" cy="342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CEC93A8-1E7B-2748-907C-0D57C8C643A8}"/>
                </a:ext>
              </a:extLst>
            </p:cNvPr>
            <p:cNvSpPr/>
            <p:nvPr/>
          </p:nvSpPr>
          <p:spPr>
            <a:xfrm>
              <a:off x="9638129" y="3695700"/>
              <a:ext cx="764342" cy="342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47D06DE-E984-4F40-939F-5E9EE2BC6BB0}"/>
                </a:ext>
              </a:extLst>
            </p:cNvPr>
            <p:cNvSpPr/>
            <p:nvPr/>
          </p:nvSpPr>
          <p:spPr>
            <a:xfrm>
              <a:off x="6281258" y="5537200"/>
              <a:ext cx="764342" cy="342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8A4BF4A-1DEE-F243-A9D2-6D767D6DF7CE}"/>
                </a:ext>
              </a:extLst>
            </p:cNvPr>
            <p:cNvSpPr/>
            <p:nvPr/>
          </p:nvSpPr>
          <p:spPr>
            <a:xfrm>
              <a:off x="7993518" y="5537200"/>
              <a:ext cx="764342" cy="342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25B08A0-775A-C54F-A716-A57025CB34C0}"/>
                </a:ext>
              </a:extLst>
            </p:cNvPr>
            <p:cNvSpPr/>
            <p:nvPr/>
          </p:nvSpPr>
          <p:spPr>
            <a:xfrm>
              <a:off x="9638129" y="5537200"/>
              <a:ext cx="764342" cy="342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8D6065DD-916F-FA4F-9AE4-C93917D46F1C}"/>
                </a:ext>
              </a:extLst>
            </p:cNvPr>
            <p:cNvCxnSpPr/>
            <p:nvPr/>
          </p:nvCxnSpPr>
          <p:spPr>
            <a:xfrm>
              <a:off x="7427437" y="3867150"/>
              <a:ext cx="39843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5609390-7BA4-3A4B-A34D-50F0E6F1336E}"/>
                </a:ext>
              </a:extLst>
            </p:cNvPr>
            <p:cNvCxnSpPr/>
            <p:nvPr/>
          </p:nvCxnSpPr>
          <p:spPr>
            <a:xfrm>
              <a:off x="9045191" y="3860800"/>
              <a:ext cx="39843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33633A0-A9C3-7F48-A0B4-9FD8F59E94B7}"/>
                </a:ext>
              </a:extLst>
            </p:cNvPr>
            <p:cNvCxnSpPr/>
            <p:nvPr/>
          </p:nvCxnSpPr>
          <p:spPr>
            <a:xfrm>
              <a:off x="7427437" y="5708650"/>
              <a:ext cx="39843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D8DDDF6-8CFE-E04F-B1B3-FF2ACAB668EF}"/>
                </a:ext>
              </a:extLst>
            </p:cNvPr>
            <p:cNvCxnSpPr/>
            <p:nvPr/>
          </p:nvCxnSpPr>
          <p:spPr>
            <a:xfrm>
              <a:off x="9045191" y="5702300"/>
              <a:ext cx="39843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3663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3495C4-4690-7049-95DC-CC569A01C9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00667" y="694264"/>
            <a:ext cx="6668348" cy="5638712"/>
          </a:xfrm>
          <a:prstGeom prst="rect">
            <a:avLst/>
          </a:prstGeom>
        </p:spPr>
      </p:pic>
      <p:sp>
        <p:nvSpPr>
          <p:cNvPr id="3" name="Slide Number Placeholder 2">
            <a:extLst>
              <a:ext uri="{FF2B5EF4-FFF2-40B4-BE49-F238E27FC236}">
                <a16:creationId xmlns:a16="http://schemas.microsoft.com/office/drawing/2014/main" id="{071725FB-F745-DF43-BCA8-2F31E2C30758}"/>
              </a:ext>
            </a:extLst>
          </p:cNvPr>
          <p:cNvSpPr>
            <a:spLocks noGrp="1"/>
          </p:cNvSpPr>
          <p:nvPr>
            <p:ph type="sldNum" sz="quarter" idx="12"/>
          </p:nvPr>
        </p:nvSpPr>
        <p:spPr/>
        <p:txBody>
          <a:bodyPr/>
          <a:lstStyle/>
          <a:p>
            <a:fld id="{A148EED3-BBC9-0D42-BFB0-A65605EA2BCA}" type="slidenum">
              <a:rPr lang="en-US" smtClean="0"/>
              <a:t>17</a:t>
            </a:fld>
            <a:endParaRPr lang="en-US"/>
          </a:p>
        </p:txBody>
      </p:sp>
      <p:sp>
        <p:nvSpPr>
          <p:cNvPr id="18" name="TextBox 17">
            <a:extLst>
              <a:ext uri="{FF2B5EF4-FFF2-40B4-BE49-F238E27FC236}">
                <a16:creationId xmlns:a16="http://schemas.microsoft.com/office/drawing/2014/main" id="{94475CD4-9448-4146-A792-871A69C49BC1}"/>
              </a:ext>
            </a:extLst>
          </p:cNvPr>
          <p:cNvSpPr txBox="1"/>
          <p:nvPr/>
        </p:nvSpPr>
        <p:spPr>
          <a:xfrm>
            <a:off x="7085709" y="2565434"/>
            <a:ext cx="2887329" cy="338554"/>
          </a:xfrm>
          <a:prstGeom prst="rect">
            <a:avLst/>
          </a:prstGeom>
          <a:noFill/>
        </p:spPr>
        <p:txBody>
          <a:bodyPr wrap="none" rtlCol="0">
            <a:spAutoFit/>
          </a:bodyPr>
          <a:lstStyle/>
          <a:p>
            <a:r>
              <a:rPr lang="en-US" sz="1600" dirty="0"/>
              <a:t>(b) EPIC UV Aerosol Index (UVAI)</a:t>
            </a:r>
          </a:p>
        </p:txBody>
      </p:sp>
      <p:sp>
        <p:nvSpPr>
          <p:cNvPr id="23" name="TextBox 22">
            <a:extLst>
              <a:ext uri="{FF2B5EF4-FFF2-40B4-BE49-F238E27FC236}">
                <a16:creationId xmlns:a16="http://schemas.microsoft.com/office/drawing/2014/main" id="{3D68AEC1-3853-0240-8681-CEE18FA92474}"/>
              </a:ext>
            </a:extLst>
          </p:cNvPr>
          <p:cNvSpPr txBox="1"/>
          <p:nvPr/>
        </p:nvSpPr>
        <p:spPr>
          <a:xfrm>
            <a:off x="7673471" y="513231"/>
            <a:ext cx="1738372" cy="338554"/>
          </a:xfrm>
          <a:prstGeom prst="rect">
            <a:avLst/>
          </a:prstGeom>
          <a:noFill/>
        </p:spPr>
        <p:txBody>
          <a:bodyPr wrap="square" rtlCol="0">
            <a:spAutoFit/>
          </a:bodyPr>
          <a:lstStyle/>
          <a:p>
            <a:r>
              <a:rPr lang="en-US" sz="1600" dirty="0"/>
              <a:t>(a) EPIC RGB</a:t>
            </a:r>
          </a:p>
        </p:txBody>
      </p:sp>
      <p:sp>
        <p:nvSpPr>
          <p:cNvPr id="24" name="TextBox 23">
            <a:extLst>
              <a:ext uri="{FF2B5EF4-FFF2-40B4-BE49-F238E27FC236}">
                <a16:creationId xmlns:a16="http://schemas.microsoft.com/office/drawing/2014/main" id="{32E2E498-BD29-154E-AF9A-0C939F52DF8C}"/>
              </a:ext>
            </a:extLst>
          </p:cNvPr>
          <p:cNvSpPr txBox="1"/>
          <p:nvPr/>
        </p:nvSpPr>
        <p:spPr>
          <a:xfrm>
            <a:off x="6321367" y="705084"/>
            <a:ext cx="5447648" cy="338554"/>
          </a:xfrm>
          <a:prstGeom prst="rect">
            <a:avLst/>
          </a:prstGeom>
          <a:noFill/>
        </p:spPr>
        <p:txBody>
          <a:bodyPr wrap="square" rtlCol="0">
            <a:spAutoFit/>
          </a:bodyPr>
          <a:lstStyle/>
          <a:p>
            <a:r>
              <a:rPr lang="en-US" sz="1600" dirty="0"/>
              <a:t>16:11                          17:17                         18:22</a:t>
            </a:r>
          </a:p>
        </p:txBody>
      </p:sp>
      <p:sp>
        <p:nvSpPr>
          <p:cNvPr id="29" name="Title 1">
            <a:extLst>
              <a:ext uri="{FF2B5EF4-FFF2-40B4-BE49-F238E27FC236}">
                <a16:creationId xmlns:a16="http://schemas.microsoft.com/office/drawing/2014/main" id="{421007A4-8501-B640-A946-2912AB5B3954}"/>
              </a:ext>
            </a:extLst>
          </p:cNvPr>
          <p:cNvSpPr txBox="1">
            <a:spLocks/>
          </p:cNvSpPr>
          <p:nvPr/>
        </p:nvSpPr>
        <p:spPr>
          <a:xfrm>
            <a:off x="0" y="0"/>
            <a:ext cx="4948517" cy="6858000"/>
          </a:xfrm>
          <a:prstGeom prst="rect">
            <a:avLst/>
          </a:prstGeom>
          <a:solidFill>
            <a:schemeClr val="tx1"/>
          </a:solidFill>
          <a:ln w="22225">
            <a:noFill/>
            <a:round/>
          </a:ln>
        </p:spPr>
        <p:txBody>
          <a:bodyPr vert="horz" lIns="457200" tIns="457200" rIns="457200" bIns="457200" rtlCol="0" anchor="t" anchorCtr="0">
            <a:normAutofit/>
          </a:bodyPr>
          <a:lstStyle>
            <a:lvl1pPr algn="ctr" defTabSz="914400" rtl="0" eaLnBrk="1" latinLnBrk="0" hangingPunct="1">
              <a:lnSpc>
                <a:spcPct val="90000"/>
              </a:lnSpc>
              <a:spcBef>
                <a:spcPct val="0"/>
              </a:spcBef>
              <a:buNone/>
              <a:defRPr sz="3200" kern="1200" baseline="0">
                <a:solidFill>
                  <a:schemeClr val="bg1">
                    <a:lumMod val="85000"/>
                  </a:schemeClr>
                </a:solidFill>
                <a:latin typeface="+mj-lt"/>
                <a:ea typeface="+mj-ea"/>
                <a:cs typeface="+mj-cs"/>
              </a:defRPr>
            </a:lvl1pPr>
          </a:lstStyle>
          <a:p>
            <a:endParaRPr lang="en-US" sz="2800" b="1" dirty="0"/>
          </a:p>
          <a:p>
            <a:r>
              <a:rPr lang="en-US" sz="2800" b="1" dirty="0"/>
              <a:t>Retrieved ALHs of</a:t>
            </a:r>
          </a:p>
          <a:p>
            <a:r>
              <a:rPr lang="en-US" sz="2800" b="1" dirty="0"/>
              <a:t>smoke plumes over Canada</a:t>
            </a:r>
          </a:p>
          <a:p>
            <a:r>
              <a:rPr lang="en-US" sz="2800" b="1" dirty="0"/>
              <a:t>Case II: Aug-26-2017</a:t>
            </a:r>
          </a:p>
          <a:p>
            <a:endParaRPr lang="en-US" sz="2800" b="1" dirty="0"/>
          </a:p>
          <a:p>
            <a:pPr marL="457200" indent="-457200" algn="l">
              <a:buFont typeface="Arial" panose="020B0604020202020204" pitchFamily="34" charset="0"/>
              <a:buChar char="•"/>
            </a:pPr>
            <a:endParaRPr lang="en-US" sz="2400" b="1" dirty="0"/>
          </a:p>
          <a:p>
            <a:pPr marL="342900" indent="-342900" algn="l">
              <a:spcBef>
                <a:spcPts val="1200"/>
              </a:spcBef>
              <a:buFont typeface="Arial" panose="020B0604020202020204" pitchFamily="34" charset="0"/>
              <a:buChar char="•"/>
            </a:pPr>
            <a:r>
              <a:rPr lang="en-US" sz="2000" dirty="0"/>
              <a:t>ALHs remain 3 – 5 km over Hudson Bay, and 2 – 4 km over land southeast of the bay</a:t>
            </a:r>
          </a:p>
          <a:p>
            <a:pPr marL="342900" indent="-342900" algn="l">
              <a:spcBef>
                <a:spcPts val="1200"/>
              </a:spcBef>
              <a:buFont typeface="Arial" panose="020B0604020202020204" pitchFamily="34" charset="0"/>
              <a:buChar char="•"/>
            </a:pPr>
            <a:r>
              <a:rPr lang="en-US" sz="2000" dirty="0"/>
              <a:t>Diurnal changes of UVAI and ALH are likely consistent</a:t>
            </a:r>
          </a:p>
          <a:p>
            <a:pPr marL="457200" indent="-457200" algn="l">
              <a:buFont typeface="Arial" panose="020B0604020202020204" pitchFamily="34" charset="0"/>
              <a:buChar char="•"/>
            </a:pPr>
            <a:endParaRPr lang="en-US" sz="2800" b="1" dirty="0"/>
          </a:p>
          <a:p>
            <a:endParaRPr lang="en-US" sz="2800" b="1" dirty="0"/>
          </a:p>
          <a:p>
            <a:endParaRPr lang="en-US" sz="2800" b="1" dirty="0"/>
          </a:p>
        </p:txBody>
      </p:sp>
      <p:sp>
        <p:nvSpPr>
          <p:cNvPr id="30" name="TextBox 29">
            <a:extLst>
              <a:ext uri="{FF2B5EF4-FFF2-40B4-BE49-F238E27FC236}">
                <a16:creationId xmlns:a16="http://schemas.microsoft.com/office/drawing/2014/main" id="{4BF07963-3CA5-2849-9CCB-24EB1155A79F}"/>
              </a:ext>
            </a:extLst>
          </p:cNvPr>
          <p:cNvSpPr txBox="1"/>
          <p:nvPr/>
        </p:nvSpPr>
        <p:spPr>
          <a:xfrm rot="4401058">
            <a:off x="5988114" y="1533070"/>
            <a:ext cx="1309974" cy="338554"/>
          </a:xfrm>
          <a:prstGeom prst="rect">
            <a:avLst/>
          </a:prstGeom>
          <a:noFill/>
        </p:spPr>
        <p:txBody>
          <a:bodyPr wrap="none" rtlCol="0">
            <a:spAutoFit/>
          </a:bodyPr>
          <a:lstStyle/>
          <a:p>
            <a:r>
              <a:rPr lang="en-US" sz="1600" dirty="0">
                <a:solidFill>
                  <a:srgbClr val="FF9300"/>
                </a:solidFill>
              </a:rPr>
              <a:t>CALIOP 18:15</a:t>
            </a:r>
          </a:p>
        </p:txBody>
      </p:sp>
      <p:sp>
        <p:nvSpPr>
          <p:cNvPr id="20" name="TextBox 19">
            <a:extLst>
              <a:ext uri="{FF2B5EF4-FFF2-40B4-BE49-F238E27FC236}">
                <a16:creationId xmlns:a16="http://schemas.microsoft.com/office/drawing/2014/main" id="{9CEB46C6-F4BD-8048-A607-3F08783AC233}"/>
              </a:ext>
            </a:extLst>
          </p:cNvPr>
          <p:cNvSpPr txBox="1"/>
          <p:nvPr/>
        </p:nvSpPr>
        <p:spPr>
          <a:xfrm>
            <a:off x="7226882" y="4400005"/>
            <a:ext cx="2464457" cy="338554"/>
          </a:xfrm>
          <a:prstGeom prst="rect">
            <a:avLst/>
          </a:prstGeom>
          <a:noFill/>
        </p:spPr>
        <p:txBody>
          <a:bodyPr wrap="none" rtlCol="0">
            <a:spAutoFit/>
          </a:bodyPr>
          <a:lstStyle/>
          <a:p>
            <a:r>
              <a:rPr lang="en-US" sz="1600" dirty="0"/>
              <a:t>(c) EPIC Retrieved ALH (km)</a:t>
            </a:r>
          </a:p>
        </p:txBody>
      </p:sp>
      <p:grpSp>
        <p:nvGrpSpPr>
          <p:cNvPr id="7" name="Group 6">
            <a:extLst>
              <a:ext uri="{FF2B5EF4-FFF2-40B4-BE49-F238E27FC236}">
                <a16:creationId xmlns:a16="http://schemas.microsoft.com/office/drawing/2014/main" id="{E8EDF1A1-0F36-8B48-8B58-43A1B581725E}"/>
              </a:ext>
            </a:extLst>
          </p:cNvPr>
          <p:cNvGrpSpPr/>
          <p:nvPr/>
        </p:nvGrpSpPr>
        <p:grpSpPr>
          <a:xfrm>
            <a:off x="6233103" y="3110736"/>
            <a:ext cx="4121213" cy="2184400"/>
            <a:chOff x="6233103" y="3110736"/>
            <a:chExt cx="4121213" cy="2184400"/>
          </a:xfrm>
        </p:grpSpPr>
        <p:sp>
          <p:nvSpPr>
            <p:cNvPr id="6" name="Oval 5">
              <a:extLst>
                <a:ext uri="{FF2B5EF4-FFF2-40B4-BE49-F238E27FC236}">
                  <a16:creationId xmlns:a16="http://schemas.microsoft.com/office/drawing/2014/main" id="{227D3B7D-BAB1-C646-94D9-7267693A0499}"/>
                </a:ext>
              </a:extLst>
            </p:cNvPr>
            <p:cNvSpPr/>
            <p:nvPr/>
          </p:nvSpPr>
          <p:spPr>
            <a:xfrm>
              <a:off x="6233103" y="3110736"/>
              <a:ext cx="764342" cy="342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85AF0D9-3EBF-2943-8D94-8C139982E8D9}"/>
                </a:ext>
              </a:extLst>
            </p:cNvPr>
            <p:cNvSpPr/>
            <p:nvPr/>
          </p:nvSpPr>
          <p:spPr>
            <a:xfrm>
              <a:off x="7945363" y="3110736"/>
              <a:ext cx="764342" cy="342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CEC93A8-1E7B-2748-907C-0D57C8C643A8}"/>
                </a:ext>
              </a:extLst>
            </p:cNvPr>
            <p:cNvSpPr/>
            <p:nvPr/>
          </p:nvSpPr>
          <p:spPr>
            <a:xfrm>
              <a:off x="9589974" y="3110736"/>
              <a:ext cx="764342" cy="342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47D06DE-E984-4F40-939F-5E9EE2BC6BB0}"/>
                </a:ext>
              </a:extLst>
            </p:cNvPr>
            <p:cNvSpPr/>
            <p:nvPr/>
          </p:nvSpPr>
          <p:spPr>
            <a:xfrm>
              <a:off x="6233103" y="4952236"/>
              <a:ext cx="764342" cy="342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8A4BF4A-1DEE-F243-A9D2-6D767D6DF7CE}"/>
                </a:ext>
              </a:extLst>
            </p:cNvPr>
            <p:cNvSpPr/>
            <p:nvPr/>
          </p:nvSpPr>
          <p:spPr>
            <a:xfrm>
              <a:off x="7945363" y="4952236"/>
              <a:ext cx="764342" cy="342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25B08A0-775A-C54F-A716-A57025CB34C0}"/>
                </a:ext>
              </a:extLst>
            </p:cNvPr>
            <p:cNvSpPr/>
            <p:nvPr/>
          </p:nvSpPr>
          <p:spPr>
            <a:xfrm>
              <a:off x="9589974" y="4952236"/>
              <a:ext cx="764342" cy="342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8D6065DD-916F-FA4F-9AE4-C93917D46F1C}"/>
                </a:ext>
              </a:extLst>
            </p:cNvPr>
            <p:cNvCxnSpPr/>
            <p:nvPr/>
          </p:nvCxnSpPr>
          <p:spPr>
            <a:xfrm>
              <a:off x="7379282" y="3282186"/>
              <a:ext cx="39843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5609390-7BA4-3A4B-A34D-50F0E6F1336E}"/>
                </a:ext>
              </a:extLst>
            </p:cNvPr>
            <p:cNvCxnSpPr/>
            <p:nvPr/>
          </p:nvCxnSpPr>
          <p:spPr>
            <a:xfrm>
              <a:off x="8997036" y="3275836"/>
              <a:ext cx="39843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33633A0-A9C3-7F48-A0B4-9FD8F59E94B7}"/>
                </a:ext>
              </a:extLst>
            </p:cNvPr>
            <p:cNvCxnSpPr/>
            <p:nvPr/>
          </p:nvCxnSpPr>
          <p:spPr>
            <a:xfrm>
              <a:off x="7379282" y="5123686"/>
              <a:ext cx="39843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D8DDDF6-8CFE-E04F-B1B3-FF2ACAB668EF}"/>
                </a:ext>
              </a:extLst>
            </p:cNvPr>
            <p:cNvCxnSpPr/>
            <p:nvPr/>
          </p:nvCxnSpPr>
          <p:spPr>
            <a:xfrm>
              <a:off x="8997036" y="5117336"/>
              <a:ext cx="39843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854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B18C-CFD2-9848-B94D-A508B3547472}"/>
              </a:ext>
            </a:extLst>
          </p:cNvPr>
          <p:cNvSpPr>
            <a:spLocks noGrp="1"/>
          </p:cNvSpPr>
          <p:nvPr>
            <p:ph type="title"/>
          </p:nvPr>
        </p:nvSpPr>
        <p:spPr/>
        <p:txBody>
          <a:bodyPr/>
          <a:lstStyle/>
          <a:p>
            <a:r>
              <a:rPr lang="en-US" dirty="0"/>
              <a:t>EPIC UVAI versus ALH at different AOD values</a:t>
            </a:r>
          </a:p>
        </p:txBody>
      </p:sp>
      <p:sp>
        <p:nvSpPr>
          <p:cNvPr id="3" name="Slide Number Placeholder 2">
            <a:extLst>
              <a:ext uri="{FF2B5EF4-FFF2-40B4-BE49-F238E27FC236}">
                <a16:creationId xmlns:a16="http://schemas.microsoft.com/office/drawing/2014/main" id="{4CB0F755-F0D1-9A4A-99E6-F0A2409A429F}"/>
              </a:ext>
            </a:extLst>
          </p:cNvPr>
          <p:cNvSpPr>
            <a:spLocks noGrp="1"/>
          </p:cNvSpPr>
          <p:nvPr>
            <p:ph type="sldNum" sz="quarter" idx="12"/>
          </p:nvPr>
        </p:nvSpPr>
        <p:spPr/>
        <p:txBody>
          <a:bodyPr/>
          <a:lstStyle/>
          <a:p>
            <a:fld id="{A148EED3-BBC9-0D42-BFB0-A65605EA2BCA}" type="slidenum">
              <a:rPr lang="en-US" smtClean="0"/>
              <a:pPr/>
              <a:t>18</a:t>
            </a:fld>
            <a:endParaRPr lang="en-US"/>
          </a:p>
        </p:txBody>
      </p:sp>
      <p:pic>
        <p:nvPicPr>
          <p:cNvPr id="7" name="Picture 6">
            <a:extLst>
              <a:ext uri="{FF2B5EF4-FFF2-40B4-BE49-F238E27FC236}">
                <a16:creationId xmlns:a16="http://schemas.microsoft.com/office/drawing/2014/main" id="{F8AFEBDE-37A7-BF44-AB64-6B6A755B2D35}"/>
              </a:ext>
            </a:extLst>
          </p:cNvPr>
          <p:cNvPicPr>
            <a:picLocks noChangeAspect="1"/>
          </p:cNvPicPr>
          <p:nvPr/>
        </p:nvPicPr>
        <p:blipFill>
          <a:blip r:embed="rId2"/>
          <a:stretch>
            <a:fillRect/>
          </a:stretch>
        </p:blipFill>
        <p:spPr>
          <a:xfrm>
            <a:off x="2337487" y="1040110"/>
            <a:ext cx="7035111" cy="5079404"/>
          </a:xfrm>
          <a:prstGeom prst="rect">
            <a:avLst/>
          </a:prstGeom>
        </p:spPr>
      </p:pic>
    </p:spTree>
    <p:extLst>
      <p:ext uri="{BB962C8B-B14F-4D97-AF65-F5344CB8AC3E}">
        <p14:creationId xmlns:p14="http://schemas.microsoft.com/office/powerpoint/2010/main" val="4120475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Passive remote sensing of aerosol layer height (ALH) is needed</a:t>
            </a:r>
          </a:p>
        </p:txBody>
      </p:sp>
      <p:sp>
        <p:nvSpPr>
          <p:cNvPr id="3" name="Slide Number Placeholder 2"/>
          <p:cNvSpPr>
            <a:spLocks noGrp="1"/>
          </p:cNvSpPr>
          <p:nvPr>
            <p:ph type="sldNum" sz="quarter" idx="12"/>
          </p:nvPr>
        </p:nvSpPr>
        <p:spPr/>
        <p:txBody>
          <a:bodyPr/>
          <a:lstStyle/>
          <a:p>
            <a:fld id="{A148EED3-BBC9-0D42-BFB0-A65605EA2BCA}" type="slidenum">
              <a:rPr lang="en-US" smtClean="0"/>
              <a:t>1</a:t>
            </a:fld>
            <a:endParaRPr lang="en-US"/>
          </a:p>
        </p:txBody>
      </p:sp>
      <p:sp>
        <p:nvSpPr>
          <p:cNvPr id="20" name="Rectangle 19">
            <a:extLst>
              <a:ext uri="{FF2B5EF4-FFF2-40B4-BE49-F238E27FC236}">
                <a16:creationId xmlns:a16="http://schemas.microsoft.com/office/drawing/2014/main" id="{460B9B3C-B2AC-E349-9A9C-09CC086578F6}"/>
              </a:ext>
            </a:extLst>
          </p:cNvPr>
          <p:cNvSpPr/>
          <p:nvPr/>
        </p:nvSpPr>
        <p:spPr>
          <a:xfrm>
            <a:off x="914399" y="1027253"/>
            <a:ext cx="5422046" cy="707886"/>
          </a:xfrm>
          <a:prstGeom prst="rect">
            <a:avLst/>
          </a:prstGeom>
        </p:spPr>
        <p:txBody>
          <a:bodyPr wrap="square">
            <a:spAutoFit/>
          </a:bodyPr>
          <a:lstStyle/>
          <a:p>
            <a:pPr marL="342900" indent="-342900">
              <a:buFont typeface="Arial" panose="020B0604020202020204" pitchFamily="34" charset="0"/>
              <a:buChar char="•"/>
            </a:pPr>
            <a:r>
              <a:rPr lang="en-US" sz="2000" dirty="0"/>
              <a:t>Aerosol height governs how aerosols affect weather, climate, and air quality. </a:t>
            </a:r>
          </a:p>
        </p:txBody>
      </p:sp>
      <p:grpSp>
        <p:nvGrpSpPr>
          <p:cNvPr id="17" name="Group 16">
            <a:extLst>
              <a:ext uri="{FF2B5EF4-FFF2-40B4-BE49-F238E27FC236}">
                <a16:creationId xmlns:a16="http://schemas.microsoft.com/office/drawing/2014/main" id="{FD8AAA54-44AD-344B-9232-2749593618A3}"/>
              </a:ext>
            </a:extLst>
          </p:cNvPr>
          <p:cNvGrpSpPr/>
          <p:nvPr/>
        </p:nvGrpSpPr>
        <p:grpSpPr>
          <a:xfrm>
            <a:off x="914399" y="1795884"/>
            <a:ext cx="5594684" cy="4096466"/>
            <a:chOff x="914399" y="1795884"/>
            <a:chExt cx="5594684" cy="4096466"/>
          </a:xfrm>
        </p:grpSpPr>
        <p:grpSp>
          <p:nvGrpSpPr>
            <p:cNvPr id="12" name="Group 11"/>
            <p:cNvGrpSpPr/>
            <p:nvPr/>
          </p:nvGrpSpPr>
          <p:grpSpPr>
            <a:xfrm>
              <a:off x="914399" y="1795884"/>
              <a:ext cx="3002307" cy="4073953"/>
              <a:chOff x="1064762" y="746065"/>
              <a:chExt cx="3002307" cy="4073953"/>
            </a:xfrm>
          </p:grpSpPr>
          <p:grpSp>
            <p:nvGrpSpPr>
              <p:cNvPr id="10" name="Group 9"/>
              <p:cNvGrpSpPr/>
              <p:nvPr/>
            </p:nvGrpSpPr>
            <p:grpSpPr>
              <a:xfrm>
                <a:off x="1064762" y="746065"/>
                <a:ext cx="3002307" cy="4073953"/>
                <a:chOff x="1328233" y="589746"/>
                <a:chExt cx="3002307" cy="4073953"/>
              </a:xfrm>
            </p:grpSpPr>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596326" y="1921790"/>
                  <a:ext cx="2580606" cy="2185261"/>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7783" y="1504440"/>
                  <a:ext cx="445451" cy="417350"/>
                </a:xfrm>
                <a:prstGeom prst="rect">
                  <a:avLst/>
                </a:prstGeom>
              </p:spPr>
            </p:pic>
            <p:sp>
              <p:nvSpPr>
                <p:cNvPr id="6" name="Rectangle 5"/>
                <p:cNvSpPr/>
                <p:nvPr/>
              </p:nvSpPr>
              <p:spPr>
                <a:xfrm>
                  <a:off x="1328233" y="589746"/>
                  <a:ext cx="3002307" cy="40739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526087" y="1921790"/>
                  <a:ext cx="406830" cy="511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535729" y="3019947"/>
                  <a:ext cx="599268" cy="5734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flipH="1">
                  <a:off x="1526087" y="3421779"/>
                  <a:ext cx="240223" cy="6297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1232253" y="895450"/>
                <a:ext cx="2681207" cy="923330"/>
              </a:xfrm>
              <a:prstGeom prst="rect">
                <a:avLst/>
              </a:prstGeom>
            </p:spPr>
            <p:txBody>
              <a:bodyPr wrap="square">
                <a:spAutoFit/>
              </a:bodyPr>
              <a:lstStyle/>
              <a:p>
                <a:pPr algn="ctr">
                  <a:spcBef>
                    <a:spcPts val="1600"/>
                  </a:spcBef>
                </a:pPr>
                <a:r>
                  <a:rPr lang="en-US" dirty="0">
                    <a:solidFill>
                      <a:srgbClr val="1931CF"/>
                    </a:solidFill>
                  </a:rPr>
                  <a:t>Regulates how aerosol affects weather and climate</a:t>
                </a:r>
              </a:p>
            </p:txBody>
          </p:sp>
        </p:grpSp>
        <p:grpSp>
          <p:nvGrpSpPr>
            <p:cNvPr id="26" name="Group 25"/>
            <p:cNvGrpSpPr/>
            <p:nvPr/>
          </p:nvGrpSpPr>
          <p:grpSpPr>
            <a:xfrm>
              <a:off x="4037360" y="1823741"/>
              <a:ext cx="2411079" cy="1606808"/>
              <a:chOff x="4239190" y="1408767"/>
              <a:chExt cx="2411079" cy="1606808"/>
            </a:xfrm>
          </p:grpSpPr>
          <p:pic>
            <p:nvPicPr>
              <p:cNvPr id="15" name="Picture 11" descr="inefficient-climate-model-tessellat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12979" y="2045836"/>
                <a:ext cx="1082204" cy="969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13"/>
              <p:cNvSpPr/>
              <p:nvPr/>
            </p:nvSpPr>
            <p:spPr>
              <a:xfrm>
                <a:off x="4255832" y="1430018"/>
                <a:ext cx="2394437" cy="646331"/>
              </a:xfrm>
              <a:prstGeom prst="rect">
                <a:avLst/>
              </a:prstGeom>
            </p:spPr>
            <p:txBody>
              <a:bodyPr wrap="square">
                <a:spAutoFit/>
              </a:bodyPr>
              <a:lstStyle/>
              <a:p>
                <a:pPr algn="ctr">
                  <a:spcBef>
                    <a:spcPts val="1600"/>
                  </a:spcBef>
                </a:pPr>
                <a:r>
                  <a:rPr lang="en-US" dirty="0">
                    <a:solidFill>
                      <a:srgbClr val="1931CF"/>
                    </a:solidFill>
                  </a:rPr>
                  <a:t>Modeling aerosol transport and lifetime</a:t>
                </a:r>
              </a:p>
            </p:txBody>
          </p:sp>
          <p:sp>
            <p:nvSpPr>
              <p:cNvPr id="24" name="Rectangle 23"/>
              <p:cNvSpPr/>
              <p:nvPr/>
            </p:nvSpPr>
            <p:spPr>
              <a:xfrm>
                <a:off x="4239190" y="1408767"/>
                <a:ext cx="2394437" cy="15855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EA725C64-7A6C-374D-A582-184E7654C800}"/>
                </a:ext>
              </a:extLst>
            </p:cNvPr>
            <p:cNvPicPr>
              <a:picLocks noChangeAspect="1"/>
            </p:cNvPicPr>
            <p:nvPr/>
          </p:nvPicPr>
          <p:blipFill>
            <a:blip r:embed="rId5"/>
            <a:stretch>
              <a:fillRect/>
            </a:stretch>
          </p:blipFill>
          <p:spPr>
            <a:xfrm>
              <a:off x="4071073" y="3531626"/>
              <a:ext cx="2360724" cy="2360724"/>
            </a:xfrm>
            <a:prstGeom prst="rect">
              <a:avLst/>
            </a:prstGeom>
          </p:spPr>
        </p:pic>
        <p:sp>
          <p:nvSpPr>
            <p:cNvPr id="22" name="Rectangle 21">
              <a:extLst>
                <a:ext uri="{FF2B5EF4-FFF2-40B4-BE49-F238E27FC236}">
                  <a16:creationId xmlns:a16="http://schemas.microsoft.com/office/drawing/2014/main" id="{D60EE0F6-BA41-9E49-8302-7F38FA9BEDB6}"/>
                </a:ext>
              </a:extLst>
            </p:cNvPr>
            <p:cNvSpPr/>
            <p:nvPr/>
          </p:nvSpPr>
          <p:spPr>
            <a:xfrm>
              <a:off x="3995727" y="3639372"/>
              <a:ext cx="2513356" cy="646331"/>
            </a:xfrm>
            <a:prstGeom prst="rect">
              <a:avLst/>
            </a:prstGeom>
          </p:spPr>
          <p:txBody>
            <a:bodyPr wrap="square">
              <a:spAutoFit/>
            </a:bodyPr>
            <a:lstStyle/>
            <a:p>
              <a:pPr algn="ctr">
                <a:spcBef>
                  <a:spcPts val="1600"/>
                </a:spcBef>
              </a:pPr>
              <a:r>
                <a:rPr lang="en-US" dirty="0">
                  <a:solidFill>
                    <a:srgbClr val="1931CF"/>
                  </a:solidFill>
                </a:rPr>
                <a:t>Helps the remote sensing of surface PM</a:t>
              </a:r>
              <a:r>
                <a:rPr lang="en-US" baseline="-25000" dirty="0">
                  <a:solidFill>
                    <a:srgbClr val="1931CF"/>
                  </a:solidFill>
                </a:rPr>
                <a:t>2.5</a:t>
              </a:r>
            </a:p>
          </p:txBody>
        </p:sp>
      </p:grpSp>
      <p:grpSp>
        <p:nvGrpSpPr>
          <p:cNvPr id="13" name="Group 12">
            <a:extLst>
              <a:ext uri="{FF2B5EF4-FFF2-40B4-BE49-F238E27FC236}">
                <a16:creationId xmlns:a16="http://schemas.microsoft.com/office/drawing/2014/main" id="{75053AE3-4DFF-1146-A586-ABF2B110F0C4}"/>
              </a:ext>
            </a:extLst>
          </p:cNvPr>
          <p:cNvGrpSpPr/>
          <p:nvPr/>
        </p:nvGrpSpPr>
        <p:grpSpPr>
          <a:xfrm>
            <a:off x="7099113" y="897917"/>
            <a:ext cx="4926283" cy="5338022"/>
            <a:chOff x="7099113" y="897917"/>
            <a:chExt cx="4926283" cy="5338022"/>
          </a:xfrm>
        </p:grpSpPr>
        <p:grpSp>
          <p:nvGrpSpPr>
            <p:cNvPr id="18" name="Group 17">
              <a:extLst>
                <a:ext uri="{FF2B5EF4-FFF2-40B4-BE49-F238E27FC236}">
                  <a16:creationId xmlns:a16="http://schemas.microsoft.com/office/drawing/2014/main" id="{B71B6008-2597-2F4B-B739-903273B18D85}"/>
                </a:ext>
              </a:extLst>
            </p:cNvPr>
            <p:cNvGrpSpPr/>
            <p:nvPr/>
          </p:nvGrpSpPr>
          <p:grpSpPr>
            <a:xfrm>
              <a:off x="7099113" y="1246086"/>
              <a:ext cx="4174342" cy="4989853"/>
              <a:chOff x="7099113" y="1246086"/>
              <a:chExt cx="4174342" cy="4989853"/>
            </a:xfrm>
          </p:grpSpPr>
          <p:sp>
            <p:nvSpPr>
              <p:cNvPr id="28" name="Rectangle 27">
                <a:extLst>
                  <a:ext uri="{FF2B5EF4-FFF2-40B4-BE49-F238E27FC236}">
                    <a16:creationId xmlns:a16="http://schemas.microsoft.com/office/drawing/2014/main" id="{6F8CEF57-076B-CC46-861E-E697A2F7EFD2}"/>
                  </a:ext>
                </a:extLst>
              </p:cNvPr>
              <p:cNvSpPr/>
              <p:nvPr/>
            </p:nvSpPr>
            <p:spPr>
              <a:xfrm>
                <a:off x="7099113" y="4604723"/>
                <a:ext cx="4173127" cy="1631216"/>
              </a:xfrm>
              <a:prstGeom prst="rect">
                <a:avLst/>
              </a:prstGeom>
            </p:spPr>
            <p:txBody>
              <a:bodyPr wrap="square">
                <a:spAutoFit/>
              </a:bodyPr>
              <a:lstStyle/>
              <a:p>
                <a:pPr marL="342900" indent="-342900">
                  <a:buFont typeface="Arial" panose="020B0604020202020204" pitchFamily="34" charset="0"/>
                  <a:buChar char="•"/>
                </a:pPr>
                <a:r>
                  <a:rPr lang="en-US" sz="2000" dirty="0"/>
                  <a:t>Spaceborne active lidar, such as CALIOP, has limited spatial coverage. </a:t>
                </a:r>
              </a:p>
              <a:p>
                <a:pPr marL="342900" indent="-342900">
                  <a:buFont typeface="Arial" panose="020B0604020202020204" pitchFamily="34" charset="0"/>
                  <a:buChar char="•"/>
                </a:pPr>
                <a:r>
                  <a:rPr lang="en-US" sz="2000" dirty="0"/>
                  <a:t>ALH is also needed for UV aerosol retrievals</a:t>
                </a:r>
              </a:p>
            </p:txBody>
          </p:sp>
          <p:pic>
            <p:nvPicPr>
              <p:cNvPr id="29" name="Picture 28">
                <a:extLst>
                  <a:ext uri="{FF2B5EF4-FFF2-40B4-BE49-F238E27FC236}">
                    <a16:creationId xmlns:a16="http://schemas.microsoft.com/office/drawing/2014/main" id="{6CBB49CD-C83D-3141-B380-5A8A1580084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00328" y="1246086"/>
                <a:ext cx="4173127" cy="3307838"/>
              </a:xfrm>
              <a:prstGeom prst="rect">
                <a:avLst/>
              </a:prstGeom>
            </p:spPr>
          </p:pic>
        </p:grpSp>
        <p:pic>
          <p:nvPicPr>
            <p:cNvPr id="27" name="Picture 5" descr="02_a-train(CALIPSO)">
              <a:extLst>
                <a:ext uri="{FF2B5EF4-FFF2-40B4-BE49-F238E27FC236}">
                  <a16:creationId xmlns:a16="http://schemas.microsoft.com/office/drawing/2014/main" id="{56CDEE5E-389B-6D43-A54E-495FBEE0D3B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0682203" y="897917"/>
              <a:ext cx="1343193" cy="1379064"/>
            </a:xfrm>
            <a:prstGeom prst="rect">
              <a:avLst/>
            </a:prstGeom>
            <a:noFill/>
            <a:ln w="9525">
              <a:noFill/>
              <a:miter lim="800000"/>
              <a:headEnd/>
              <a:tailEnd/>
            </a:ln>
          </p:spPr>
        </p:pic>
      </p:grpSp>
    </p:spTree>
    <p:extLst>
      <p:ext uri="{BB962C8B-B14F-4D97-AF65-F5344CB8AC3E}">
        <p14:creationId xmlns:p14="http://schemas.microsoft.com/office/powerpoint/2010/main" val="50963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200" dirty="0"/>
              <a:t>Aerosol profile &amp; smoke optical model</a:t>
            </a:r>
          </a:p>
        </p:txBody>
      </p:sp>
      <p:grpSp>
        <p:nvGrpSpPr>
          <p:cNvPr id="2" name="Group 1"/>
          <p:cNvGrpSpPr/>
          <p:nvPr/>
        </p:nvGrpSpPr>
        <p:grpSpPr>
          <a:xfrm>
            <a:off x="2400914" y="2292970"/>
            <a:ext cx="2785901" cy="4178853"/>
            <a:chOff x="2222205" y="1851791"/>
            <a:chExt cx="2785901" cy="4178853"/>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2205" y="1851791"/>
              <a:ext cx="2785901" cy="4178853"/>
            </a:xfrm>
            <a:prstGeom prst="rect">
              <a:avLst/>
            </a:prstGeom>
          </p:spPr>
        </p:pic>
        <p:sp>
          <p:nvSpPr>
            <p:cNvPr id="9" name="Rectangle 8"/>
            <p:cNvSpPr/>
            <p:nvPr/>
          </p:nvSpPr>
          <p:spPr>
            <a:xfrm>
              <a:off x="3443181" y="4496926"/>
              <a:ext cx="1081985" cy="523220"/>
            </a:xfrm>
            <a:prstGeom prst="rect">
              <a:avLst/>
            </a:prstGeom>
          </p:spPr>
          <p:txBody>
            <a:bodyPr wrap="square">
              <a:spAutoFit/>
            </a:bodyPr>
            <a:lstStyle/>
            <a:p>
              <a:pPr algn="ctr"/>
              <a:r>
                <a:rPr lang="en-US" sz="1400" dirty="0">
                  <a:latin typeface="Helvetica" charset="0"/>
                  <a:ea typeface="Helvetica" charset="0"/>
                  <a:cs typeface="Helvetica" charset="0"/>
                </a:rPr>
                <a:t>half-width 𝛾 = 1 km</a:t>
              </a:r>
            </a:p>
          </p:txBody>
        </p:sp>
      </p:grpSp>
      <p:sp>
        <p:nvSpPr>
          <p:cNvPr id="10" name="TextBox 9"/>
          <p:cNvSpPr txBox="1"/>
          <p:nvPr/>
        </p:nvSpPr>
        <p:spPr>
          <a:xfrm>
            <a:off x="1164709" y="1044242"/>
            <a:ext cx="4392934" cy="646331"/>
          </a:xfrm>
          <a:prstGeom prst="rect">
            <a:avLst/>
          </a:prstGeom>
          <a:noFill/>
        </p:spPr>
        <p:txBody>
          <a:bodyPr wrap="none" rtlCol="0">
            <a:spAutoFit/>
          </a:bodyPr>
          <a:lstStyle/>
          <a:p>
            <a:pPr marL="285750" indent="-285750">
              <a:buFont typeface="Arial" charset="0"/>
              <a:buChar char="•"/>
            </a:pPr>
            <a:r>
              <a:rPr lang="en-US" b="1" dirty="0">
                <a:solidFill>
                  <a:srgbClr val="1931CF"/>
                </a:solidFill>
              </a:rPr>
              <a:t>Quasi-Gaussian aerosol extinction profile</a:t>
            </a:r>
          </a:p>
          <a:p>
            <a:pPr marL="285750" indent="-285750">
              <a:buFont typeface="Arial" charset="0"/>
              <a:buChar char="•"/>
            </a:pPr>
            <a:r>
              <a:rPr lang="en-US" b="1" dirty="0">
                <a:solidFill>
                  <a:srgbClr val="1931CF"/>
                </a:solidFill>
              </a:rPr>
              <a:t>Aerosol centroid altitude: </a:t>
            </a:r>
            <a:r>
              <a:rPr lang="en-US" b="1" dirty="0" err="1">
                <a:solidFill>
                  <a:srgbClr val="1931CF"/>
                </a:solidFill>
              </a:rPr>
              <a:t>H</a:t>
            </a:r>
            <a:r>
              <a:rPr lang="en-US" b="1" baseline="-25000" dirty="0" err="1">
                <a:solidFill>
                  <a:srgbClr val="1931CF"/>
                </a:solidFill>
              </a:rPr>
              <a:t>peak</a:t>
            </a:r>
            <a:r>
              <a:rPr lang="en-US" b="1" dirty="0">
                <a:solidFill>
                  <a:srgbClr val="1931CF"/>
                </a:solidFill>
              </a:rPr>
              <a:t> , or ALH</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5457" y="1797782"/>
            <a:ext cx="2918408" cy="674810"/>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70041" y="2497174"/>
            <a:ext cx="1023669" cy="358284"/>
          </a:xfrm>
          <a:prstGeom prst="rect">
            <a:avLst/>
          </a:prstGeom>
        </p:spPr>
      </p:pic>
      <p:sp>
        <p:nvSpPr>
          <p:cNvPr id="13" name="Slide Number Placeholder 12"/>
          <p:cNvSpPr>
            <a:spLocks noGrp="1"/>
          </p:cNvSpPr>
          <p:nvPr>
            <p:ph type="sldNum" sz="quarter" idx="12"/>
          </p:nvPr>
        </p:nvSpPr>
        <p:spPr/>
        <p:txBody>
          <a:bodyPr/>
          <a:lstStyle/>
          <a:p>
            <a:fld id="{A148EED3-BBC9-0D42-BFB0-A65605EA2BCA}" type="slidenum">
              <a:rPr lang="en-US" smtClean="0"/>
              <a:t>19</a:t>
            </a:fld>
            <a:endParaRPr lang="en-US"/>
          </a:p>
        </p:txBody>
      </p:sp>
      <p:sp>
        <p:nvSpPr>
          <p:cNvPr id="16" name="Content Placeholder 2">
            <a:extLst>
              <a:ext uri="{FF2B5EF4-FFF2-40B4-BE49-F238E27FC236}">
                <a16:creationId xmlns:a16="http://schemas.microsoft.com/office/drawing/2014/main" id="{00AEC8BC-8CD8-904C-966B-34E3918B7BBA}"/>
              </a:ext>
            </a:extLst>
          </p:cNvPr>
          <p:cNvSpPr>
            <a:spLocks noGrp="1"/>
          </p:cNvSpPr>
          <p:nvPr>
            <p:ph idx="1"/>
          </p:nvPr>
        </p:nvSpPr>
        <p:spPr>
          <a:xfrm>
            <a:off x="6407791" y="998238"/>
            <a:ext cx="5302294" cy="1755344"/>
          </a:xfrm>
        </p:spPr>
        <p:txBody>
          <a:bodyPr>
            <a:noAutofit/>
          </a:bodyPr>
          <a:lstStyle/>
          <a:p>
            <a:pPr marL="0" indent="0">
              <a:spcBef>
                <a:spcPts val="1600"/>
              </a:spcBef>
              <a:buNone/>
            </a:pPr>
            <a:r>
              <a:rPr lang="en-US" sz="1800" b="1" dirty="0">
                <a:solidFill>
                  <a:srgbClr val="1931CF"/>
                </a:solidFill>
              </a:rPr>
              <a:t>Lorenz-Mie calculation for smoke optical properties:</a:t>
            </a:r>
          </a:p>
          <a:p>
            <a:pPr>
              <a:spcBef>
                <a:spcPts val="1600"/>
              </a:spcBef>
              <a:buFont typeface="Arial" charset="0"/>
              <a:buChar char="•"/>
            </a:pPr>
            <a:r>
              <a:rPr lang="en-US" sz="1800" u="sng" dirty="0"/>
              <a:t>Refractive index</a:t>
            </a:r>
            <a:r>
              <a:rPr lang="en-US" sz="1800" dirty="0"/>
              <a:t>: 1.5 – 0.012i for smoke observed in North and South America [</a:t>
            </a:r>
            <a:r>
              <a:rPr lang="en-US" sz="1800" dirty="0" err="1"/>
              <a:t>Dubovik</a:t>
            </a:r>
            <a:r>
              <a:rPr lang="en-US" sz="1800" dirty="0"/>
              <a:t> et al. 2002] </a:t>
            </a:r>
          </a:p>
          <a:p>
            <a:pPr>
              <a:spcBef>
                <a:spcPts val="1600"/>
              </a:spcBef>
              <a:buFont typeface="Arial" charset="0"/>
              <a:buChar char="•"/>
            </a:pPr>
            <a:r>
              <a:rPr lang="en-US" sz="1800" u="sng" dirty="0"/>
              <a:t>Bi-lognormal</a:t>
            </a:r>
            <a:r>
              <a:rPr lang="en-US" sz="1800" dirty="0"/>
              <a:t> particle size distribution, adopted from </a:t>
            </a:r>
            <a:r>
              <a:rPr lang="en-US" sz="1800" dirty="0" err="1"/>
              <a:t>Dubovik</a:t>
            </a:r>
            <a:r>
              <a:rPr lang="en-US" sz="1800" dirty="0"/>
              <a:t> et al. [2002] and Levy et al [2013]: </a:t>
            </a:r>
          </a:p>
        </p:txBody>
      </p:sp>
      <p:grpSp>
        <p:nvGrpSpPr>
          <p:cNvPr id="17" name="Group 16">
            <a:extLst>
              <a:ext uri="{FF2B5EF4-FFF2-40B4-BE49-F238E27FC236}">
                <a16:creationId xmlns:a16="http://schemas.microsoft.com/office/drawing/2014/main" id="{D9BC78DF-4473-8B46-BF8A-40B5905C5999}"/>
              </a:ext>
            </a:extLst>
          </p:cNvPr>
          <p:cNvGrpSpPr/>
          <p:nvPr/>
        </p:nvGrpSpPr>
        <p:grpSpPr>
          <a:xfrm>
            <a:off x="7194213" y="3050786"/>
            <a:ext cx="3416533" cy="2698302"/>
            <a:chOff x="6502049" y="3199645"/>
            <a:chExt cx="3416533" cy="2698302"/>
          </a:xfrm>
        </p:grpSpPr>
        <p:grpSp>
          <p:nvGrpSpPr>
            <p:cNvPr id="18" name="Group 17">
              <a:extLst>
                <a:ext uri="{FF2B5EF4-FFF2-40B4-BE49-F238E27FC236}">
                  <a16:creationId xmlns:a16="http://schemas.microsoft.com/office/drawing/2014/main" id="{8DBB5EB6-60F4-574A-BE95-D86F9D2AD7A0}"/>
                </a:ext>
              </a:extLst>
            </p:cNvPr>
            <p:cNvGrpSpPr/>
            <p:nvPr/>
          </p:nvGrpSpPr>
          <p:grpSpPr>
            <a:xfrm>
              <a:off x="7637973" y="3601385"/>
              <a:ext cx="2228850" cy="509377"/>
              <a:chOff x="7637973" y="3135554"/>
              <a:chExt cx="2228850" cy="509377"/>
            </a:xfrm>
          </p:grpSpPr>
          <p:pic>
            <p:nvPicPr>
              <p:cNvPr id="25" name="Picture 24">
                <a:extLst>
                  <a:ext uri="{FF2B5EF4-FFF2-40B4-BE49-F238E27FC236}">
                    <a16:creationId xmlns:a16="http://schemas.microsoft.com/office/drawing/2014/main" id="{C0BE2A33-F60B-9D40-9B42-22EE7D83ECE7}"/>
                  </a:ext>
                </a:extLst>
              </p:cNvPr>
              <p:cNvPicPr>
                <a:picLocks noChangeAspect="1"/>
              </p:cNvPicPr>
              <p:nvPr/>
            </p:nvPicPr>
            <p:blipFill>
              <a:blip r:embed="rId6"/>
              <a:stretch>
                <a:fillRect/>
              </a:stretch>
            </p:blipFill>
            <p:spPr>
              <a:xfrm>
                <a:off x="7637973" y="3135554"/>
                <a:ext cx="2228850" cy="196850"/>
              </a:xfrm>
              <a:prstGeom prst="rect">
                <a:avLst/>
              </a:prstGeom>
            </p:spPr>
          </p:pic>
          <p:pic>
            <p:nvPicPr>
              <p:cNvPr id="26" name="Picture 25">
                <a:extLst>
                  <a:ext uri="{FF2B5EF4-FFF2-40B4-BE49-F238E27FC236}">
                    <a16:creationId xmlns:a16="http://schemas.microsoft.com/office/drawing/2014/main" id="{69FCB13C-85B5-8142-892A-675F2C7A037C}"/>
                  </a:ext>
                </a:extLst>
              </p:cNvPr>
              <p:cNvPicPr>
                <a:picLocks noChangeAspect="1"/>
              </p:cNvPicPr>
              <p:nvPr/>
            </p:nvPicPr>
            <p:blipFill>
              <a:blip r:embed="rId7"/>
              <a:stretch>
                <a:fillRect/>
              </a:stretch>
            </p:blipFill>
            <p:spPr>
              <a:xfrm>
                <a:off x="7758744" y="3479831"/>
                <a:ext cx="838200" cy="165100"/>
              </a:xfrm>
              <a:prstGeom prst="rect">
                <a:avLst/>
              </a:prstGeom>
            </p:spPr>
          </p:pic>
        </p:grpSp>
        <p:grpSp>
          <p:nvGrpSpPr>
            <p:cNvPr id="19" name="Group 18">
              <a:extLst>
                <a:ext uri="{FF2B5EF4-FFF2-40B4-BE49-F238E27FC236}">
                  <a16:creationId xmlns:a16="http://schemas.microsoft.com/office/drawing/2014/main" id="{CB54D182-0AB3-5A4F-B3C8-FCAC3C4A67F6}"/>
                </a:ext>
              </a:extLst>
            </p:cNvPr>
            <p:cNvGrpSpPr/>
            <p:nvPr/>
          </p:nvGrpSpPr>
          <p:grpSpPr>
            <a:xfrm>
              <a:off x="7649873" y="4544911"/>
              <a:ext cx="2000250" cy="494455"/>
              <a:chOff x="7615367" y="3992815"/>
              <a:chExt cx="2000250" cy="494455"/>
            </a:xfrm>
          </p:grpSpPr>
          <p:pic>
            <p:nvPicPr>
              <p:cNvPr id="23" name="Picture 22">
                <a:extLst>
                  <a:ext uri="{FF2B5EF4-FFF2-40B4-BE49-F238E27FC236}">
                    <a16:creationId xmlns:a16="http://schemas.microsoft.com/office/drawing/2014/main" id="{3537EFB2-D71E-594A-8D44-AA634D94455F}"/>
                  </a:ext>
                </a:extLst>
              </p:cNvPr>
              <p:cNvPicPr>
                <a:picLocks noChangeAspect="1"/>
              </p:cNvPicPr>
              <p:nvPr/>
            </p:nvPicPr>
            <p:blipFill>
              <a:blip r:embed="rId8"/>
              <a:stretch>
                <a:fillRect/>
              </a:stretch>
            </p:blipFill>
            <p:spPr>
              <a:xfrm>
                <a:off x="7615367" y="3992815"/>
                <a:ext cx="2000250" cy="196850"/>
              </a:xfrm>
              <a:prstGeom prst="rect">
                <a:avLst/>
              </a:prstGeom>
            </p:spPr>
          </p:pic>
          <p:pic>
            <p:nvPicPr>
              <p:cNvPr id="24" name="Picture 23">
                <a:extLst>
                  <a:ext uri="{FF2B5EF4-FFF2-40B4-BE49-F238E27FC236}">
                    <a16:creationId xmlns:a16="http://schemas.microsoft.com/office/drawing/2014/main" id="{87793AEA-29DA-7943-A038-56598496C756}"/>
                  </a:ext>
                </a:extLst>
              </p:cNvPr>
              <p:cNvPicPr>
                <a:picLocks noChangeAspect="1"/>
              </p:cNvPicPr>
              <p:nvPr/>
            </p:nvPicPr>
            <p:blipFill>
              <a:blip r:embed="rId9"/>
              <a:stretch>
                <a:fillRect/>
              </a:stretch>
            </p:blipFill>
            <p:spPr>
              <a:xfrm>
                <a:off x="7725533" y="4322170"/>
                <a:ext cx="838200" cy="165100"/>
              </a:xfrm>
              <a:prstGeom prst="rect">
                <a:avLst/>
              </a:prstGeom>
            </p:spPr>
          </p:pic>
        </p:grpSp>
        <p:pic>
          <p:nvPicPr>
            <p:cNvPr id="20" name="Picture 19">
              <a:extLst>
                <a:ext uri="{FF2B5EF4-FFF2-40B4-BE49-F238E27FC236}">
                  <a16:creationId xmlns:a16="http://schemas.microsoft.com/office/drawing/2014/main" id="{3E3885EC-7C5F-9342-92EE-D83565EA472D}"/>
                </a:ext>
              </a:extLst>
            </p:cNvPr>
            <p:cNvPicPr>
              <a:picLocks noChangeAspect="1"/>
            </p:cNvPicPr>
            <p:nvPr/>
          </p:nvPicPr>
          <p:blipFill>
            <a:blip r:embed="rId10"/>
            <a:stretch>
              <a:fillRect/>
            </a:stretch>
          </p:blipFill>
          <p:spPr>
            <a:xfrm>
              <a:off x="6603882" y="5389947"/>
              <a:ext cx="3314700" cy="508000"/>
            </a:xfrm>
            <a:prstGeom prst="rect">
              <a:avLst/>
            </a:prstGeom>
          </p:spPr>
        </p:pic>
        <p:sp>
          <p:nvSpPr>
            <p:cNvPr id="21" name="TextBox 20">
              <a:extLst>
                <a:ext uri="{FF2B5EF4-FFF2-40B4-BE49-F238E27FC236}">
                  <a16:creationId xmlns:a16="http://schemas.microsoft.com/office/drawing/2014/main" id="{6B225A63-ED3F-7847-91DC-5B82F6C443E4}"/>
                </a:ext>
              </a:extLst>
            </p:cNvPr>
            <p:cNvSpPr txBox="1"/>
            <p:nvPr/>
          </p:nvSpPr>
          <p:spPr>
            <a:xfrm>
              <a:off x="6502049" y="3199645"/>
              <a:ext cx="1350050" cy="369332"/>
            </a:xfrm>
            <a:prstGeom prst="rect">
              <a:avLst/>
            </a:prstGeom>
            <a:noFill/>
          </p:spPr>
          <p:txBody>
            <a:bodyPr wrap="none" rtlCol="0">
              <a:spAutoFit/>
            </a:bodyPr>
            <a:lstStyle/>
            <a:p>
              <a:r>
                <a:rPr lang="en-US" dirty="0"/>
                <a:t>Small mode:</a:t>
              </a:r>
            </a:p>
          </p:txBody>
        </p:sp>
        <p:sp>
          <p:nvSpPr>
            <p:cNvPr id="22" name="TextBox 21">
              <a:extLst>
                <a:ext uri="{FF2B5EF4-FFF2-40B4-BE49-F238E27FC236}">
                  <a16:creationId xmlns:a16="http://schemas.microsoft.com/office/drawing/2014/main" id="{917CA672-7D19-9445-885A-484405D66043}"/>
                </a:ext>
              </a:extLst>
            </p:cNvPr>
            <p:cNvSpPr txBox="1"/>
            <p:nvPr/>
          </p:nvSpPr>
          <p:spPr>
            <a:xfrm>
              <a:off x="6502049" y="4143171"/>
              <a:ext cx="1351588" cy="369332"/>
            </a:xfrm>
            <a:prstGeom prst="rect">
              <a:avLst/>
            </a:prstGeom>
            <a:noFill/>
          </p:spPr>
          <p:txBody>
            <a:bodyPr wrap="none" rtlCol="0">
              <a:spAutoFit/>
            </a:bodyPr>
            <a:lstStyle/>
            <a:p>
              <a:r>
                <a:rPr lang="en-US" dirty="0"/>
                <a:t>Large mode:</a:t>
              </a:r>
            </a:p>
          </p:txBody>
        </p:sp>
      </p:grpSp>
    </p:spTree>
    <p:extLst>
      <p:ext uri="{BB962C8B-B14F-4D97-AF65-F5344CB8AC3E}">
        <p14:creationId xmlns:p14="http://schemas.microsoft.com/office/powerpoint/2010/main" val="827785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8DCB6-A63E-814B-8A6A-8B42F3327391}"/>
              </a:ext>
            </a:extLst>
          </p:cNvPr>
          <p:cNvSpPr>
            <a:spLocks noGrp="1"/>
          </p:cNvSpPr>
          <p:nvPr>
            <p:ph type="title"/>
          </p:nvPr>
        </p:nvSpPr>
        <p:spPr/>
        <p:txBody>
          <a:bodyPr/>
          <a:lstStyle/>
          <a:p>
            <a:r>
              <a:rPr lang="en-US" dirty="0"/>
              <a:t>Generating look-up tables (LUTs)</a:t>
            </a:r>
          </a:p>
        </p:txBody>
      </p:sp>
      <p:sp>
        <p:nvSpPr>
          <p:cNvPr id="3" name="Slide Number Placeholder 2">
            <a:extLst>
              <a:ext uri="{FF2B5EF4-FFF2-40B4-BE49-F238E27FC236}">
                <a16:creationId xmlns:a16="http://schemas.microsoft.com/office/drawing/2014/main" id="{261C5DEC-CE13-8145-9031-D6C7974D2502}"/>
              </a:ext>
            </a:extLst>
          </p:cNvPr>
          <p:cNvSpPr>
            <a:spLocks noGrp="1"/>
          </p:cNvSpPr>
          <p:nvPr>
            <p:ph type="sldNum" sz="quarter" idx="12"/>
          </p:nvPr>
        </p:nvSpPr>
        <p:spPr/>
        <p:txBody>
          <a:bodyPr/>
          <a:lstStyle/>
          <a:p>
            <a:fld id="{A148EED3-BBC9-0D42-BFB0-A65605EA2BCA}" type="slidenum">
              <a:rPr lang="en-US" smtClean="0"/>
              <a:t>20</a:t>
            </a:fld>
            <a:endParaRPr lang="en-US"/>
          </a:p>
        </p:txBody>
      </p:sp>
      <p:graphicFrame>
        <p:nvGraphicFramePr>
          <p:cNvPr id="4" name="Table 3">
            <a:extLst>
              <a:ext uri="{FF2B5EF4-FFF2-40B4-BE49-F238E27FC236}">
                <a16:creationId xmlns:a16="http://schemas.microsoft.com/office/drawing/2014/main" id="{1E1727D7-CCE6-3049-A47B-B5FDFE3593F8}"/>
              </a:ext>
            </a:extLst>
          </p:cNvPr>
          <p:cNvGraphicFramePr>
            <a:graphicFrameLocks noGrp="1"/>
          </p:cNvGraphicFramePr>
          <p:nvPr>
            <p:extLst/>
          </p:nvPr>
        </p:nvGraphicFramePr>
        <p:xfrm>
          <a:off x="3766753" y="1371218"/>
          <a:ext cx="4843847" cy="2011680"/>
        </p:xfrm>
        <a:graphic>
          <a:graphicData uri="http://schemas.openxmlformats.org/drawingml/2006/table">
            <a:tbl>
              <a:tblPr firstRow="1" firstCol="1" bandRow="1">
                <a:tableStyleId>{073A0DAA-6AF3-43AB-8588-CEC1D06C72B9}</a:tableStyleId>
              </a:tblPr>
              <a:tblGrid>
                <a:gridCol w="1462294">
                  <a:extLst>
                    <a:ext uri="{9D8B030D-6E8A-4147-A177-3AD203B41FA5}">
                      <a16:colId xmlns:a16="http://schemas.microsoft.com/office/drawing/2014/main" val="3301051441"/>
                    </a:ext>
                  </a:extLst>
                </a:gridCol>
                <a:gridCol w="1256658">
                  <a:extLst>
                    <a:ext uri="{9D8B030D-6E8A-4147-A177-3AD203B41FA5}">
                      <a16:colId xmlns:a16="http://schemas.microsoft.com/office/drawing/2014/main" val="1655004365"/>
                    </a:ext>
                  </a:extLst>
                </a:gridCol>
                <a:gridCol w="1302354">
                  <a:extLst>
                    <a:ext uri="{9D8B030D-6E8A-4147-A177-3AD203B41FA5}">
                      <a16:colId xmlns:a16="http://schemas.microsoft.com/office/drawing/2014/main" val="1521937504"/>
                    </a:ext>
                  </a:extLst>
                </a:gridCol>
                <a:gridCol w="822541">
                  <a:extLst>
                    <a:ext uri="{9D8B030D-6E8A-4147-A177-3AD203B41FA5}">
                      <a16:colId xmlns:a16="http://schemas.microsoft.com/office/drawing/2014/main" val="2056728475"/>
                    </a:ext>
                  </a:extLst>
                </a:gridCol>
              </a:tblGrid>
              <a:tr h="502920">
                <a:tc>
                  <a:txBody>
                    <a:bodyPr/>
                    <a:lstStyle/>
                    <a:p>
                      <a:pPr marL="0" marR="0" indent="0" algn="ctr">
                        <a:spcBef>
                          <a:spcPts val="600"/>
                        </a:spcBef>
                        <a:spcAft>
                          <a:spcPts val="0"/>
                        </a:spcAft>
                      </a:pPr>
                      <a:r>
                        <a:rPr lang="en-US" sz="1400" dirty="0">
                          <a:effectLst/>
                        </a:rPr>
                        <a:t>EPIC channel (nm)</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dirty="0">
                          <a:effectLst/>
                        </a:rPr>
                        <a:t>Spectral range (nm)</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dirty="0">
                          <a:effectLst/>
                        </a:rPr>
                        <a:t>Spectral interval (nm)</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dirty="0">
                          <a:effectLst/>
                        </a:rPr>
                        <a:t>FWHM (nm)</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509022562"/>
                  </a:ext>
                </a:extLst>
              </a:tr>
              <a:tr h="251460">
                <a:tc>
                  <a:txBody>
                    <a:bodyPr/>
                    <a:lstStyle/>
                    <a:p>
                      <a:pPr marL="0" marR="0" indent="0" algn="ctr">
                        <a:spcBef>
                          <a:spcPts val="600"/>
                        </a:spcBef>
                        <a:spcAft>
                          <a:spcPts val="0"/>
                        </a:spcAft>
                      </a:pPr>
                      <a:r>
                        <a:rPr lang="en-US" sz="1400" dirty="0">
                          <a:effectLst/>
                        </a:rPr>
                        <a:t>443</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tx1">
                        <a:lumMod val="75000"/>
                        <a:lumOff val="25000"/>
                      </a:schemeClr>
                    </a:solidFill>
                  </a:tcPr>
                </a:tc>
                <a:tc>
                  <a:txBody>
                    <a:bodyPr/>
                    <a:lstStyle/>
                    <a:p>
                      <a:pPr marL="0" marR="0" indent="0" algn="ctr">
                        <a:spcBef>
                          <a:spcPts val="0"/>
                        </a:spcBef>
                        <a:spcAft>
                          <a:spcPts val="0"/>
                        </a:spcAft>
                      </a:pPr>
                      <a:r>
                        <a:rPr lang="en-US" sz="1400">
                          <a:effectLst/>
                        </a:rPr>
                        <a:t>440 – 445</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a:effectLst/>
                        </a:rPr>
                        <a:t>0.1</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a:effectLst/>
                        </a:rPr>
                        <a:t>0.2</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539007360"/>
                  </a:ext>
                </a:extLst>
              </a:tr>
              <a:tr h="251460">
                <a:tc>
                  <a:txBody>
                    <a:bodyPr/>
                    <a:lstStyle/>
                    <a:p>
                      <a:pPr marL="0" marR="0" indent="0" algn="ctr">
                        <a:spcBef>
                          <a:spcPts val="600"/>
                        </a:spcBef>
                        <a:spcAft>
                          <a:spcPts val="0"/>
                        </a:spcAft>
                      </a:pPr>
                      <a:r>
                        <a:rPr lang="en-US" sz="1400" dirty="0">
                          <a:effectLst/>
                        </a:rPr>
                        <a:t>551</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tx1">
                        <a:lumMod val="75000"/>
                        <a:lumOff val="25000"/>
                      </a:schemeClr>
                    </a:solidFill>
                  </a:tcPr>
                </a:tc>
                <a:tc>
                  <a:txBody>
                    <a:bodyPr/>
                    <a:lstStyle/>
                    <a:p>
                      <a:pPr marL="0" marR="0" indent="0" algn="ctr">
                        <a:spcBef>
                          <a:spcPts val="0"/>
                        </a:spcBef>
                        <a:spcAft>
                          <a:spcPts val="0"/>
                        </a:spcAft>
                      </a:pPr>
                      <a:r>
                        <a:rPr lang="en-US" sz="1400">
                          <a:effectLst/>
                        </a:rPr>
                        <a:t>549 – 555</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a:effectLst/>
                        </a:rPr>
                        <a:t>0.1</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a:effectLst/>
                        </a:rPr>
                        <a:t>0.2</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337592812"/>
                  </a:ext>
                </a:extLst>
              </a:tr>
              <a:tr h="251460">
                <a:tc>
                  <a:txBody>
                    <a:bodyPr/>
                    <a:lstStyle/>
                    <a:p>
                      <a:pPr marL="0" marR="0" indent="0" algn="ctr">
                        <a:spcBef>
                          <a:spcPts val="600"/>
                        </a:spcBef>
                        <a:spcAft>
                          <a:spcPts val="0"/>
                        </a:spcAft>
                      </a:pPr>
                      <a:r>
                        <a:rPr lang="en-US" sz="1400" dirty="0">
                          <a:effectLst/>
                        </a:rPr>
                        <a:t>680</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tx1">
                        <a:lumMod val="75000"/>
                        <a:lumOff val="25000"/>
                      </a:schemeClr>
                    </a:solidFill>
                  </a:tcPr>
                </a:tc>
                <a:tc>
                  <a:txBody>
                    <a:bodyPr/>
                    <a:lstStyle/>
                    <a:p>
                      <a:pPr marL="0" marR="0" indent="0" algn="ctr">
                        <a:spcBef>
                          <a:spcPts val="0"/>
                        </a:spcBef>
                        <a:spcAft>
                          <a:spcPts val="0"/>
                        </a:spcAft>
                      </a:pPr>
                      <a:r>
                        <a:rPr lang="en-US" sz="1400">
                          <a:effectLst/>
                        </a:rPr>
                        <a:t>675 – 685</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a:effectLst/>
                        </a:rPr>
                        <a:t>0.1</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a:effectLst/>
                        </a:rPr>
                        <a:t>0.2</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49630150"/>
                  </a:ext>
                </a:extLst>
              </a:tr>
              <a:tr h="251460">
                <a:tc>
                  <a:txBody>
                    <a:bodyPr/>
                    <a:lstStyle/>
                    <a:p>
                      <a:pPr marL="0" marR="0" indent="0" algn="ctr">
                        <a:spcBef>
                          <a:spcPts val="600"/>
                        </a:spcBef>
                        <a:spcAft>
                          <a:spcPts val="0"/>
                        </a:spcAft>
                      </a:pPr>
                      <a:r>
                        <a:rPr lang="en-US" sz="1400" dirty="0">
                          <a:solidFill>
                            <a:srgbClr val="00B6FA"/>
                          </a:solidFill>
                          <a:effectLst/>
                        </a:rPr>
                        <a:t>688</a:t>
                      </a:r>
                      <a:endParaRPr lang="en-US" sz="1400" dirty="0">
                        <a:solidFill>
                          <a:srgbClr val="00B6FA"/>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tx1">
                        <a:lumMod val="75000"/>
                        <a:lumOff val="25000"/>
                      </a:schemeClr>
                    </a:solidFill>
                  </a:tcPr>
                </a:tc>
                <a:tc>
                  <a:txBody>
                    <a:bodyPr/>
                    <a:lstStyle/>
                    <a:p>
                      <a:pPr marL="0" marR="0" indent="0" algn="ctr">
                        <a:spcBef>
                          <a:spcPts val="0"/>
                        </a:spcBef>
                        <a:spcAft>
                          <a:spcPts val="0"/>
                        </a:spcAft>
                      </a:pPr>
                      <a:r>
                        <a:rPr lang="en-US" sz="1400" dirty="0">
                          <a:effectLst/>
                        </a:rPr>
                        <a:t>685 – 690</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dirty="0">
                          <a:solidFill>
                            <a:srgbClr val="0070C0"/>
                          </a:solidFill>
                          <a:effectLst/>
                        </a:rPr>
                        <a:t>0.01</a:t>
                      </a:r>
                      <a:endParaRPr lang="en-US" sz="14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dirty="0">
                          <a:solidFill>
                            <a:srgbClr val="0070C0"/>
                          </a:solidFill>
                          <a:effectLst/>
                        </a:rPr>
                        <a:t>0.02</a:t>
                      </a:r>
                      <a:endParaRPr lang="en-US" sz="14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483096973"/>
                  </a:ext>
                </a:extLst>
              </a:tr>
              <a:tr h="251460">
                <a:tc>
                  <a:txBody>
                    <a:bodyPr/>
                    <a:lstStyle/>
                    <a:p>
                      <a:pPr marL="0" marR="0" indent="0" algn="ctr">
                        <a:spcBef>
                          <a:spcPts val="600"/>
                        </a:spcBef>
                        <a:spcAft>
                          <a:spcPts val="0"/>
                        </a:spcAft>
                      </a:pPr>
                      <a:r>
                        <a:rPr lang="en-US" sz="1400" dirty="0">
                          <a:solidFill>
                            <a:srgbClr val="00B6FA"/>
                          </a:solidFill>
                          <a:effectLst/>
                        </a:rPr>
                        <a:t>764</a:t>
                      </a:r>
                      <a:endParaRPr lang="en-US" sz="1400" dirty="0">
                        <a:solidFill>
                          <a:srgbClr val="00B6FA"/>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tx1">
                        <a:lumMod val="75000"/>
                        <a:lumOff val="25000"/>
                      </a:schemeClr>
                    </a:solidFill>
                  </a:tcPr>
                </a:tc>
                <a:tc>
                  <a:txBody>
                    <a:bodyPr/>
                    <a:lstStyle/>
                    <a:p>
                      <a:pPr marL="0" marR="0" indent="0" algn="ctr">
                        <a:spcBef>
                          <a:spcPts val="0"/>
                        </a:spcBef>
                        <a:spcAft>
                          <a:spcPts val="0"/>
                        </a:spcAft>
                      </a:pPr>
                      <a:r>
                        <a:rPr lang="en-US" sz="1400" dirty="0">
                          <a:effectLst/>
                        </a:rPr>
                        <a:t>760 – 766</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dirty="0">
                          <a:solidFill>
                            <a:srgbClr val="0070C0"/>
                          </a:solidFill>
                          <a:effectLst/>
                        </a:rPr>
                        <a:t>0.01</a:t>
                      </a:r>
                      <a:endParaRPr lang="en-US" sz="14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dirty="0">
                          <a:solidFill>
                            <a:srgbClr val="0070C0"/>
                          </a:solidFill>
                          <a:effectLst/>
                        </a:rPr>
                        <a:t>0.02</a:t>
                      </a:r>
                      <a:endParaRPr lang="en-US" sz="14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585621840"/>
                  </a:ext>
                </a:extLst>
              </a:tr>
              <a:tr h="251460">
                <a:tc>
                  <a:txBody>
                    <a:bodyPr/>
                    <a:lstStyle/>
                    <a:p>
                      <a:pPr marL="0" marR="0" indent="0" algn="ctr">
                        <a:spcBef>
                          <a:spcPts val="600"/>
                        </a:spcBef>
                        <a:spcAft>
                          <a:spcPts val="0"/>
                        </a:spcAft>
                      </a:pPr>
                      <a:r>
                        <a:rPr lang="en-US" sz="1400" dirty="0">
                          <a:effectLst/>
                        </a:rPr>
                        <a:t>780</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tx1">
                        <a:lumMod val="75000"/>
                        <a:lumOff val="25000"/>
                      </a:schemeClr>
                    </a:solidFill>
                  </a:tcPr>
                </a:tc>
                <a:tc>
                  <a:txBody>
                    <a:bodyPr/>
                    <a:lstStyle/>
                    <a:p>
                      <a:pPr marL="0" marR="0" indent="0" algn="ctr">
                        <a:spcBef>
                          <a:spcPts val="0"/>
                        </a:spcBef>
                        <a:spcAft>
                          <a:spcPts val="0"/>
                        </a:spcAft>
                      </a:pPr>
                      <a:r>
                        <a:rPr lang="en-US" sz="1400">
                          <a:effectLst/>
                        </a:rPr>
                        <a:t>776 – 782</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a:effectLst/>
                        </a:rPr>
                        <a:t>0.1</a:t>
                      </a:r>
                      <a:endParaRPr lang="en-US" sz="1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dirty="0">
                          <a:effectLst/>
                        </a:rPr>
                        <a:t>0.2</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231103507"/>
                  </a:ext>
                </a:extLst>
              </a:tr>
            </a:tbl>
          </a:graphicData>
        </a:graphic>
      </p:graphicFrame>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96709524-BD33-9D4E-BD4E-5B2DACC54837}"/>
                  </a:ext>
                </a:extLst>
              </p:cNvPr>
              <p:cNvGraphicFramePr>
                <a:graphicFrameLocks noGrp="1"/>
              </p:cNvGraphicFramePr>
              <p:nvPr>
                <p:extLst/>
              </p:nvPr>
            </p:nvGraphicFramePr>
            <p:xfrm>
              <a:off x="2645786" y="3972089"/>
              <a:ext cx="7002780" cy="2286000"/>
            </p:xfrm>
            <a:graphic>
              <a:graphicData uri="http://schemas.openxmlformats.org/drawingml/2006/table">
                <a:tbl>
                  <a:tblPr firstRow="1" firstCol="1" bandRow="1">
                    <a:tableStyleId>{073A0DAA-6AF3-43AB-8588-CEC1D06C72B9}</a:tableStyleId>
                  </a:tblPr>
                  <a:tblGrid>
                    <a:gridCol w="1987631">
                      <a:extLst>
                        <a:ext uri="{9D8B030D-6E8A-4147-A177-3AD203B41FA5}">
                          <a16:colId xmlns:a16="http://schemas.microsoft.com/office/drawing/2014/main" val="1021406565"/>
                        </a:ext>
                      </a:extLst>
                    </a:gridCol>
                    <a:gridCol w="5015149">
                      <a:extLst>
                        <a:ext uri="{9D8B030D-6E8A-4147-A177-3AD203B41FA5}">
                          <a16:colId xmlns:a16="http://schemas.microsoft.com/office/drawing/2014/main" val="3947199004"/>
                        </a:ext>
                      </a:extLst>
                    </a:gridCol>
                  </a:tblGrid>
                  <a:tr h="285750">
                    <a:tc>
                      <a:txBody>
                        <a:bodyPr/>
                        <a:lstStyle/>
                        <a:p>
                          <a:pPr marL="0" marR="0" indent="0" algn="ctr">
                            <a:spcBef>
                              <a:spcPts val="600"/>
                            </a:spcBef>
                            <a:spcAft>
                              <a:spcPts val="0"/>
                            </a:spcAft>
                          </a:pPr>
                          <a:r>
                            <a:rPr lang="en-US" sz="1400" dirty="0">
                              <a:effectLst/>
                            </a:rPr>
                            <a:t>Parameter</a:t>
                          </a:r>
                          <a:r>
                            <a:rPr lang="en-US" sz="1400" baseline="30000" dirty="0">
                              <a:effectLst/>
                            </a:rPr>
                            <a:t>*</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tc>
                    <a:tc>
                      <a:txBody>
                        <a:bodyPr/>
                        <a:lstStyle/>
                        <a:p>
                          <a:pPr marL="0" marR="0" indent="0">
                            <a:spcBef>
                              <a:spcPts val="0"/>
                            </a:spcBef>
                            <a:spcAft>
                              <a:spcPts val="0"/>
                            </a:spcAft>
                          </a:pPr>
                          <a:r>
                            <a:rPr lang="en-US" sz="1400" dirty="0">
                              <a:effectLst/>
                            </a:rPr>
                            <a:t>Prescribed values for LUTs</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1189933106"/>
                      </a:ext>
                    </a:extLst>
                  </a:tr>
                  <a:tr h="285750">
                    <a:tc>
                      <a:txBody>
                        <a:bodyPr/>
                        <a:lstStyle/>
                        <a:p>
                          <a:pPr marL="0" marR="0" indent="0" algn="ctr">
                            <a:spcBef>
                              <a:spcPts val="600"/>
                            </a:spcBef>
                            <a:spcAft>
                              <a:spcPts val="0"/>
                            </a:spcAft>
                          </a:pPr>
                          <a:r>
                            <a:rPr lang="en-US" sz="1400" dirty="0">
                              <a:effectLst/>
                            </a:rPr>
                            <a:t>AOD at 680 nm</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solidFill>
                          <a:schemeClr val="tx1">
                            <a:lumMod val="75000"/>
                            <a:lumOff val="25000"/>
                          </a:schemeClr>
                        </a:solidFill>
                      </a:tcPr>
                    </a:tc>
                    <a:tc>
                      <a:txBody>
                        <a:bodyPr/>
                        <a:lstStyle/>
                        <a:p>
                          <a:pPr marL="0" marR="0" indent="0">
                            <a:spcBef>
                              <a:spcPts val="0"/>
                            </a:spcBef>
                            <a:spcAft>
                              <a:spcPts val="0"/>
                            </a:spcAft>
                          </a:pPr>
                          <a:r>
                            <a:rPr lang="en-US" sz="1400" dirty="0">
                              <a:effectLst/>
                            </a:rPr>
                            <a:t>0.0, 0.1, 0.2, 0.4, 0.7, 1.0, 1.5, 2.0, and 3.0</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865457524"/>
                      </a:ext>
                    </a:extLst>
                  </a:tr>
                  <a:tr h="285750">
                    <a:tc>
                      <a:txBody>
                        <a:bodyPr/>
                        <a:lstStyle/>
                        <a:p>
                          <a:pPr marL="0" marR="0" indent="0" algn="ctr">
                            <a:spcBef>
                              <a:spcPts val="600"/>
                            </a:spcBef>
                            <a:spcAft>
                              <a:spcPts val="0"/>
                            </a:spcAft>
                          </a:pPr>
                          <a:r>
                            <a:rPr lang="en-US" sz="1400" dirty="0">
                              <a:effectLst/>
                            </a:rPr>
                            <a:t>ALH above surface (km)</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solidFill>
                          <a:schemeClr val="tx1">
                            <a:lumMod val="75000"/>
                            <a:lumOff val="25000"/>
                          </a:schemeClr>
                        </a:solidFill>
                      </a:tcPr>
                    </a:tc>
                    <a:tc>
                      <a:txBody>
                        <a:bodyPr/>
                        <a:lstStyle/>
                        <a:p>
                          <a:pPr marL="0" marR="0" indent="0">
                            <a:spcBef>
                              <a:spcPts val="0"/>
                            </a:spcBef>
                            <a:spcAft>
                              <a:spcPts val="0"/>
                            </a:spcAft>
                          </a:pPr>
                          <a:r>
                            <a:rPr lang="en-US" sz="1400" dirty="0">
                              <a:effectLst/>
                            </a:rPr>
                            <a:t>0 to 15 km with 1 km intervals</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450013076"/>
                      </a:ext>
                    </a:extLst>
                  </a:tr>
                  <a:tr h="285750">
                    <a:tc>
                      <a:txBody>
                        <a:bodyPr/>
                        <a:lstStyle/>
                        <a:p>
                          <a:pPr marL="0" marR="0" indent="0" algn="ctr">
                            <a:spcBef>
                              <a:spcPts val="600"/>
                            </a:spcBef>
                            <a:spcAft>
                              <a:spcPts val="0"/>
                            </a:spcAft>
                          </a:pPr>
                          <a:r>
                            <a:rPr lang="en-US" sz="1400" dirty="0">
                              <a:effectLst/>
                            </a:rPr>
                            <a:t>Surface reflectance</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solidFill>
                          <a:schemeClr val="tx1">
                            <a:lumMod val="75000"/>
                            <a:lumOff val="25000"/>
                          </a:schemeClr>
                        </a:solidFill>
                      </a:tcPr>
                    </a:tc>
                    <a:tc>
                      <a:txBody>
                        <a:bodyPr/>
                        <a:lstStyle/>
                        <a:p>
                          <a:pPr marL="0" marR="0" indent="0">
                            <a:spcBef>
                              <a:spcPts val="0"/>
                            </a:spcBef>
                            <a:spcAft>
                              <a:spcPts val="0"/>
                            </a:spcAft>
                          </a:pPr>
                          <a:r>
                            <a:rPr lang="en-US" sz="1400" dirty="0">
                              <a:effectLst/>
                            </a:rPr>
                            <a:t>0, 0.05, 0.1, 0.2, 0.3, 0.4, and 0.6</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3898176025"/>
                      </a:ext>
                    </a:extLst>
                  </a:tr>
                  <a:tr h="285750">
                    <a:tc>
                      <a:txBody>
                        <a:bodyPr/>
                        <a:lstStyle/>
                        <a:p>
                          <a:pPr marL="0" marR="0" indent="0" algn="ctr">
                            <a:spcBef>
                              <a:spcPts val="600"/>
                            </a:spcBef>
                            <a:spcAft>
                              <a:spcPts val="0"/>
                            </a:spcAft>
                          </a:pPr>
                          <a14:m>
                            <m:oMath xmlns:m="http://schemas.openxmlformats.org/officeDocument/2006/math">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𝜃</m:t>
                                  </m:r>
                                </m:e>
                                <m:sub>
                                  <m:r>
                                    <a:rPr lang="en-US" sz="1400">
                                      <a:effectLst/>
                                      <a:latin typeface="Cambria Math" panose="02040503050406030204" pitchFamily="18" charset="0"/>
                                    </a:rPr>
                                    <m:t>0</m:t>
                                  </m:r>
                                </m:sub>
                              </m:sSub>
                            </m:oMath>
                          </a14:m>
                          <a:r>
                            <a:rPr lang="en-US" sz="1400" dirty="0">
                              <a:effectLst/>
                            </a:rPr>
                            <a:t> and  </a:t>
                          </a:r>
                          <a14:m>
                            <m:oMath xmlns:m="http://schemas.openxmlformats.org/officeDocument/2006/math">
                              <m:r>
                                <a:rPr lang="en-US" sz="1400">
                                  <a:effectLst/>
                                  <a:latin typeface="Cambria Math" panose="02040503050406030204" pitchFamily="18" charset="0"/>
                                </a:rPr>
                                <m:t>𝜃</m:t>
                              </m:r>
                            </m:oMath>
                          </a14:m>
                          <a:r>
                            <a:rPr lang="en-US" sz="1400" dirty="0">
                              <a:effectLst/>
                            </a:rPr>
                            <a:t> (</a:t>
                          </a:r>
                          <a:r>
                            <a:rPr lang="en-US" sz="1400" dirty="0">
                              <a:effectLst/>
                              <a:sym typeface="Symbol" pitchFamily="2" charset="2"/>
                            </a:rPr>
                            <a:t></a:t>
                          </a:r>
                          <a:r>
                            <a:rPr lang="en-US" sz="1400" dirty="0">
                              <a:effectLst/>
                            </a:rPr>
                            <a:t>)</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solidFill>
                          <a:schemeClr val="tx1">
                            <a:lumMod val="75000"/>
                            <a:lumOff val="25000"/>
                          </a:schemeClr>
                        </a:solidFill>
                      </a:tcPr>
                    </a:tc>
                    <a:tc>
                      <a:txBody>
                        <a:bodyPr/>
                        <a:lstStyle/>
                        <a:p>
                          <a:pPr marL="0" marR="0" indent="0">
                            <a:spcBef>
                              <a:spcPts val="0"/>
                            </a:spcBef>
                            <a:spcAft>
                              <a:spcPts val="0"/>
                            </a:spcAft>
                          </a:pPr>
                          <a:r>
                            <a:rPr lang="en-US" sz="1400" dirty="0">
                              <a:effectLst/>
                            </a:rPr>
                            <a:t>0</a:t>
                          </a:r>
                          <a:r>
                            <a:rPr lang="en-US" sz="1400" dirty="0">
                              <a:effectLst/>
                              <a:sym typeface="Symbol" pitchFamily="2" charset="2"/>
                            </a:rPr>
                            <a:t></a:t>
                          </a:r>
                          <a:r>
                            <a:rPr lang="en-US" sz="1400" dirty="0">
                              <a:effectLst/>
                            </a:rPr>
                            <a:t> to 72</a:t>
                          </a:r>
                          <a:r>
                            <a:rPr lang="en-US" sz="1400" dirty="0">
                              <a:effectLst/>
                              <a:sym typeface="Symbol" pitchFamily="2" charset="2"/>
                            </a:rPr>
                            <a:t></a:t>
                          </a:r>
                          <a:r>
                            <a:rPr lang="en-US" sz="1400" dirty="0">
                              <a:effectLst/>
                            </a:rPr>
                            <a:t> with an interval of 6</a:t>
                          </a:r>
                          <a:r>
                            <a:rPr lang="en-US" sz="1400" dirty="0">
                              <a:effectLst/>
                              <a:sym typeface="Symbol" pitchFamily="2" charset="2"/>
                            </a:rPr>
                            <a:t></a:t>
                          </a:r>
                          <a:r>
                            <a:rPr lang="en-US" sz="1400" dirty="0">
                              <a:effectLst/>
                            </a:rPr>
                            <a:t>, and </a:t>
                          </a:r>
                          <a14:m>
                            <m:oMath xmlns:m="http://schemas.openxmlformats.org/officeDocument/2006/math">
                              <m:sSub>
                                <m:sSubPr>
                                  <m:ctrlPr>
                                    <a:rPr lang="en-US" sz="1400" i="1">
                                      <a:effectLst/>
                                      <a:latin typeface="Cambria Math" panose="02040503050406030204" pitchFamily="18" charset="0"/>
                                    </a:rPr>
                                  </m:ctrlPr>
                                </m:sSubPr>
                                <m:e>
                                  <m:r>
                                    <a:rPr lang="en-US" sz="1400">
                                      <a:effectLst/>
                                      <a:latin typeface="Cambria Math" panose="02040503050406030204" pitchFamily="18" charset="0"/>
                                    </a:rPr>
                                    <m:t>|</m:t>
                                  </m:r>
                                  <m:r>
                                    <a:rPr lang="en-US" sz="1400">
                                      <a:effectLst/>
                                      <a:latin typeface="Cambria Math" panose="02040503050406030204" pitchFamily="18" charset="0"/>
                                    </a:rPr>
                                    <m:t>𝜃</m:t>
                                  </m:r>
                                </m:e>
                                <m:sub>
                                  <m:r>
                                    <a:rPr lang="en-US" sz="1400">
                                      <a:effectLst/>
                                      <a:latin typeface="Cambria Math" panose="02040503050406030204" pitchFamily="18" charset="0"/>
                                    </a:rPr>
                                    <m:t>0</m:t>
                                  </m:r>
                                </m:sub>
                              </m:sSub>
                              <m:r>
                                <a:rPr lang="en-US" sz="1400">
                                  <a:effectLst/>
                                  <a:latin typeface="Cambria Math" panose="02040503050406030204" pitchFamily="18" charset="0"/>
                                </a:rPr>
                                <m:t>−</m:t>
                              </m:r>
                              <m:r>
                                <a:rPr lang="en-US" sz="1400">
                                  <a:effectLst/>
                                  <a:latin typeface="Cambria Math" panose="02040503050406030204" pitchFamily="18" charset="0"/>
                                </a:rPr>
                                <m:t>𝜃</m:t>
                              </m:r>
                              <m:r>
                                <a:rPr lang="en-US" sz="1400">
                                  <a:effectLst/>
                                  <a:latin typeface="Cambria Math" panose="02040503050406030204" pitchFamily="18" charset="0"/>
                                </a:rPr>
                                <m:t>|&lt;15°</m:t>
                              </m:r>
                            </m:oMath>
                          </a14:m>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3126196828"/>
                      </a:ext>
                    </a:extLst>
                  </a:tr>
                  <a:tr h="285750">
                    <a:tc>
                      <a:txBody>
                        <a:bodyPr/>
                        <a:lstStyle/>
                        <a:p>
                          <a:pPr marL="0" marR="0" indent="0" algn="ctr">
                            <a:spcBef>
                              <a:spcPts val="600"/>
                            </a:spcBef>
                            <a:spcAft>
                              <a:spcPts val="0"/>
                            </a:spcAft>
                          </a:pPr>
                          <a14:m>
                            <m:oMath xmlns:m="http://schemas.openxmlformats.org/officeDocument/2006/math">
                              <m:r>
                                <a:rPr lang="en-US" sz="1400">
                                  <a:effectLst/>
                                  <a:latin typeface="Cambria Math" panose="02040503050406030204" pitchFamily="18" charset="0"/>
                                </a:rPr>
                                <m:t>𝜑</m:t>
                              </m:r>
                            </m:oMath>
                          </a14:m>
                          <a:r>
                            <a:rPr lang="en-US" sz="1400" dirty="0">
                              <a:effectLst/>
                            </a:rPr>
                            <a:t> (</a:t>
                          </a:r>
                          <a:r>
                            <a:rPr lang="en-US" sz="1400" dirty="0">
                              <a:effectLst/>
                              <a:sym typeface="Symbol" pitchFamily="2" charset="2"/>
                            </a:rPr>
                            <a:t></a:t>
                          </a:r>
                          <a:r>
                            <a:rPr lang="en-US" sz="1400" dirty="0">
                              <a:effectLst/>
                            </a:rPr>
                            <a:t>)</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solidFill>
                          <a:schemeClr val="tx1">
                            <a:lumMod val="75000"/>
                            <a:lumOff val="25000"/>
                          </a:schemeClr>
                        </a:solidFill>
                      </a:tcPr>
                    </a:tc>
                    <a:tc>
                      <a:txBody>
                        <a:bodyPr/>
                        <a:lstStyle/>
                        <a:p>
                          <a:pPr marL="0" marR="0" indent="0">
                            <a:spcBef>
                              <a:spcPts val="0"/>
                            </a:spcBef>
                            <a:spcAft>
                              <a:spcPts val="0"/>
                            </a:spcAft>
                          </a:pPr>
                          <a:r>
                            <a:rPr lang="en-US" sz="1400" dirty="0">
                              <a:effectLst/>
                            </a:rPr>
                            <a:t>0</a:t>
                          </a:r>
                          <a:r>
                            <a:rPr lang="en-US" sz="1400" dirty="0">
                              <a:effectLst/>
                              <a:sym typeface="Symbol" pitchFamily="2" charset="2"/>
                            </a:rPr>
                            <a:t></a:t>
                          </a:r>
                          <a:r>
                            <a:rPr lang="en-US" sz="1400" dirty="0">
                              <a:effectLst/>
                            </a:rPr>
                            <a:t> to 180</a:t>
                          </a:r>
                          <a:r>
                            <a:rPr lang="en-US" sz="1400" dirty="0">
                              <a:effectLst/>
                              <a:sym typeface="Symbol" pitchFamily="2" charset="2"/>
                            </a:rPr>
                            <a:t></a:t>
                          </a:r>
                          <a:r>
                            <a:rPr lang="en-US" sz="1400" dirty="0">
                              <a:effectLst/>
                            </a:rPr>
                            <a:t> with an interval of 12</a:t>
                          </a:r>
                          <a:r>
                            <a:rPr lang="en-US" sz="1400" dirty="0">
                              <a:effectLst/>
                              <a:sym typeface="Symbol" pitchFamily="2" charset="2"/>
                            </a:rPr>
                            <a:t></a:t>
                          </a:r>
                          <a:r>
                            <a:rPr lang="en-US" sz="1400" dirty="0">
                              <a:effectLst/>
                            </a:rPr>
                            <a:t>,</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3597909228"/>
                      </a:ext>
                    </a:extLst>
                  </a:tr>
                  <a:tr h="285750">
                    <a:tc>
                      <a:txBody>
                        <a:bodyPr/>
                        <a:lstStyle/>
                        <a:p>
                          <a:pPr marL="0" marR="0" indent="0" algn="ctr">
                            <a:spcBef>
                              <a:spcPts val="600"/>
                            </a:spcBef>
                            <a:spcAft>
                              <a:spcPts val="0"/>
                            </a:spcAft>
                          </a:pPr>
                          <a:r>
                            <a:rPr lang="en-US" sz="1400" dirty="0">
                              <a:effectLst/>
                            </a:rPr>
                            <a:t>Surface pressure (</a:t>
                          </a:r>
                          <a:r>
                            <a:rPr lang="en-US" sz="1400" dirty="0" err="1">
                              <a:effectLst/>
                            </a:rPr>
                            <a:t>hPa</a:t>
                          </a:r>
                          <a:r>
                            <a:rPr lang="en-US" sz="1400" dirty="0">
                              <a:effectLst/>
                            </a:rPr>
                            <a:t>)</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solidFill>
                          <a:schemeClr val="tx1">
                            <a:lumMod val="75000"/>
                            <a:lumOff val="25000"/>
                          </a:schemeClr>
                        </a:solidFill>
                      </a:tcPr>
                    </a:tc>
                    <a:tc>
                      <a:txBody>
                        <a:bodyPr/>
                        <a:lstStyle/>
                        <a:p>
                          <a:pPr marL="0" marR="0" indent="0">
                            <a:spcBef>
                              <a:spcPts val="0"/>
                            </a:spcBef>
                            <a:spcAft>
                              <a:spcPts val="0"/>
                            </a:spcAft>
                          </a:pPr>
                          <a:r>
                            <a:rPr lang="en-US" sz="1400" dirty="0">
                              <a:effectLst/>
                            </a:rPr>
                            <a:t>700, 800, 900, and 1050</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3474291629"/>
                      </a:ext>
                    </a:extLst>
                  </a:tr>
                  <a:tr h="285750">
                    <a:tc gridSpan="2">
                      <a:txBody>
                        <a:bodyPr/>
                        <a:lstStyle/>
                        <a:p>
                          <a:pPr marL="0" marR="0" indent="0">
                            <a:spcBef>
                              <a:spcPts val="600"/>
                            </a:spcBef>
                            <a:spcAft>
                              <a:spcPts val="0"/>
                            </a:spcAft>
                          </a:pPr>
                          <a:r>
                            <a:rPr lang="en-US" sz="1400" b="0" baseline="30000" dirty="0">
                              <a:solidFill>
                                <a:schemeClr val="tx1"/>
                              </a:solidFill>
                              <a:effectLst/>
                            </a:rPr>
                            <a:t>*</a:t>
                          </a:r>
                          <a14:m>
                            <m:oMath xmlns:m="http://schemas.openxmlformats.org/officeDocument/2006/math">
                              <m:sSub>
                                <m:sSubPr>
                                  <m:ctrlPr>
                                    <a:rPr lang="en-US" sz="1400" b="0" i="1">
                                      <a:solidFill>
                                        <a:schemeClr val="tx1"/>
                                      </a:solidFill>
                                      <a:effectLst/>
                                      <a:latin typeface="Cambria Math" panose="02040503050406030204" pitchFamily="18" charset="0"/>
                                    </a:rPr>
                                  </m:ctrlPr>
                                </m:sSubPr>
                                <m:e>
                                  <m:r>
                                    <m:rPr>
                                      <m:sty m:val="p"/>
                                    </m:rPr>
                                    <a:rPr lang="en-US" sz="1400" b="0">
                                      <a:solidFill>
                                        <a:schemeClr val="tx1"/>
                                      </a:solidFill>
                                      <a:effectLst/>
                                      <a:latin typeface="Cambria Math" panose="02040503050406030204" pitchFamily="18" charset="0"/>
                                    </a:rPr>
                                    <m:t>θ</m:t>
                                  </m:r>
                                </m:e>
                                <m:sub>
                                  <m:r>
                                    <a:rPr lang="en-US" sz="1400" b="0">
                                      <a:solidFill>
                                        <a:schemeClr val="tx1"/>
                                      </a:solidFill>
                                      <a:effectLst/>
                                      <a:latin typeface="Cambria Math" panose="02040503050406030204" pitchFamily="18" charset="0"/>
                                    </a:rPr>
                                    <m:t>0</m:t>
                                  </m:r>
                                </m:sub>
                              </m:sSub>
                            </m:oMath>
                          </a14:m>
                          <a:r>
                            <a:rPr lang="en-US" sz="1400" b="0" dirty="0">
                              <a:solidFill>
                                <a:schemeClr val="tx1"/>
                              </a:solidFill>
                              <a:effectLst/>
                            </a:rPr>
                            <a:t> solar zenith angle, </a:t>
                          </a:r>
                          <a14:m>
                            <m:oMath xmlns:m="http://schemas.openxmlformats.org/officeDocument/2006/math">
                              <m:r>
                                <m:rPr>
                                  <m:sty m:val="p"/>
                                </m:rPr>
                                <a:rPr lang="en-US" sz="1400" b="0">
                                  <a:solidFill>
                                    <a:schemeClr val="tx1"/>
                                  </a:solidFill>
                                  <a:effectLst/>
                                  <a:latin typeface="Cambria Math" panose="02040503050406030204" pitchFamily="18" charset="0"/>
                                </a:rPr>
                                <m:t>θ</m:t>
                              </m:r>
                            </m:oMath>
                          </a14:m>
                          <a:r>
                            <a:rPr lang="en-US" sz="1400" b="0" dirty="0">
                              <a:solidFill>
                                <a:schemeClr val="tx1"/>
                              </a:solidFill>
                              <a:effectLst/>
                            </a:rPr>
                            <a:t> satellite viewing zenith angle, and </a:t>
                          </a:r>
                          <a14:m>
                            <m:oMath xmlns:m="http://schemas.openxmlformats.org/officeDocument/2006/math">
                              <m:r>
                                <m:rPr>
                                  <m:sty m:val="p"/>
                                </m:rPr>
                                <a:rPr lang="en-US" sz="1400" b="0">
                                  <a:solidFill>
                                    <a:schemeClr val="tx1"/>
                                  </a:solidFill>
                                  <a:effectLst/>
                                  <a:latin typeface="Cambria Math" panose="02040503050406030204" pitchFamily="18" charset="0"/>
                                </a:rPr>
                                <m:t>φ</m:t>
                              </m:r>
                            </m:oMath>
                          </a14:m>
                          <a:r>
                            <a:rPr lang="en-US" sz="1400" b="0" dirty="0">
                              <a:solidFill>
                                <a:schemeClr val="tx1"/>
                              </a:solidFill>
                              <a:effectLst/>
                            </a:rPr>
                            <a:t> the relative azimuth angle</a:t>
                          </a:r>
                          <a:endParaRPr lang="en-US" sz="1400" b="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noFill/>
                      </a:tcPr>
                    </a:tc>
                    <a:tc hMerge="1">
                      <a:txBody>
                        <a:bodyPr/>
                        <a:lstStyle/>
                        <a:p>
                          <a:endParaRPr lang="en-US"/>
                        </a:p>
                      </a:txBody>
                      <a:tcPr/>
                    </a:tc>
                    <a:extLst>
                      <a:ext uri="{0D108BD9-81ED-4DB2-BD59-A6C34878D82A}">
                        <a16:rowId xmlns:a16="http://schemas.microsoft.com/office/drawing/2014/main" val="2281738282"/>
                      </a:ext>
                    </a:extLst>
                  </a:tr>
                </a:tbl>
              </a:graphicData>
            </a:graphic>
          </p:graphicFrame>
        </mc:Choice>
        <mc:Fallback xmlns="">
          <p:graphicFrame>
            <p:nvGraphicFramePr>
              <p:cNvPr id="5" name="Table 4">
                <a:extLst>
                  <a:ext uri="{FF2B5EF4-FFF2-40B4-BE49-F238E27FC236}">
                    <a16:creationId xmlns:a16="http://schemas.microsoft.com/office/drawing/2014/main" id="{96709524-BD33-9D4E-BD4E-5B2DACC54837}"/>
                  </a:ext>
                </a:extLst>
              </p:cNvPr>
              <p:cNvGraphicFramePr>
                <a:graphicFrameLocks noGrp="1"/>
              </p:cNvGraphicFramePr>
              <p:nvPr>
                <p:extLst>
                  <p:ext uri="{D42A27DB-BD31-4B8C-83A1-F6EECF244321}">
                    <p14:modId xmlns:p14="http://schemas.microsoft.com/office/powerpoint/2010/main" val="263493137"/>
                  </p:ext>
                </p:extLst>
              </p:nvPr>
            </p:nvGraphicFramePr>
            <p:xfrm>
              <a:off x="2645786" y="3972089"/>
              <a:ext cx="7002780" cy="2286000"/>
            </p:xfrm>
            <a:graphic>
              <a:graphicData uri="http://schemas.openxmlformats.org/drawingml/2006/table">
                <a:tbl>
                  <a:tblPr firstRow="1" firstCol="1" bandRow="1">
                    <a:tableStyleId>{073A0DAA-6AF3-43AB-8588-CEC1D06C72B9}</a:tableStyleId>
                  </a:tblPr>
                  <a:tblGrid>
                    <a:gridCol w="1987631">
                      <a:extLst>
                        <a:ext uri="{9D8B030D-6E8A-4147-A177-3AD203B41FA5}">
                          <a16:colId xmlns:a16="http://schemas.microsoft.com/office/drawing/2014/main" val="1021406565"/>
                        </a:ext>
                      </a:extLst>
                    </a:gridCol>
                    <a:gridCol w="5015149">
                      <a:extLst>
                        <a:ext uri="{9D8B030D-6E8A-4147-A177-3AD203B41FA5}">
                          <a16:colId xmlns:a16="http://schemas.microsoft.com/office/drawing/2014/main" val="3947199004"/>
                        </a:ext>
                      </a:extLst>
                    </a:gridCol>
                  </a:tblGrid>
                  <a:tr h="285750">
                    <a:tc>
                      <a:txBody>
                        <a:bodyPr/>
                        <a:lstStyle/>
                        <a:p>
                          <a:pPr marL="0" marR="0" indent="0" algn="ctr">
                            <a:spcBef>
                              <a:spcPts val="600"/>
                            </a:spcBef>
                            <a:spcAft>
                              <a:spcPts val="0"/>
                            </a:spcAft>
                          </a:pPr>
                          <a:r>
                            <a:rPr lang="en-US" sz="1400" dirty="0">
                              <a:effectLst/>
                            </a:rPr>
                            <a:t>Parameter</a:t>
                          </a:r>
                          <a:r>
                            <a:rPr lang="en-US" sz="1400" baseline="30000" dirty="0">
                              <a:effectLst/>
                            </a:rPr>
                            <a:t>*</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tc>
                    <a:tc>
                      <a:txBody>
                        <a:bodyPr/>
                        <a:lstStyle/>
                        <a:p>
                          <a:pPr marL="0" marR="0" indent="0">
                            <a:spcBef>
                              <a:spcPts val="0"/>
                            </a:spcBef>
                            <a:spcAft>
                              <a:spcPts val="0"/>
                            </a:spcAft>
                          </a:pPr>
                          <a:r>
                            <a:rPr lang="en-US" sz="1400" dirty="0">
                              <a:effectLst/>
                            </a:rPr>
                            <a:t>Prescribed values for LUTs</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1189933106"/>
                      </a:ext>
                    </a:extLst>
                  </a:tr>
                  <a:tr h="285750">
                    <a:tc>
                      <a:txBody>
                        <a:bodyPr/>
                        <a:lstStyle/>
                        <a:p>
                          <a:pPr marL="0" marR="0" indent="0" algn="ctr">
                            <a:spcBef>
                              <a:spcPts val="600"/>
                            </a:spcBef>
                            <a:spcAft>
                              <a:spcPts val="0"/>
                            </a:spcAft>
                          </a:pPr>
                          <a:r>
                            <a:rPr lang="en-US" sz="1400" dirty="0">
                              <a:effectLst/>
                            </a:rPr>
                            <a:t>AOD at 680 nm</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solidFill>
                          <a:schemeClr val="tx1">
                            <a:lumMod val="75000"/>
                            <a:lumOff val="25000"/>
                          </a:schemeClr>
                        </a:solidFill>
                      </a:tcPr>
                    </a:tc>
                    <a:tc>
                      <a:txBody>
                        <a:bodyPr/>
                        <a:lstStyle/>
                        <a:p>
                          <a:pPr marL="0" marR="0" indent="0">
                            <a:spcBef>
                              <a:spcPts val="0"/>
                            </a:spcBef>
                            <a:spcAft>
                              <a:spcPts val="0"/>
                            </a:spcAft>
                          </a:pPr>
                          <a:r>
                            <a:rPr lang="en-US" sz="1400" dirty="0">
                              <a:effectLst/>
                            </a:rPr>
                            <a:t>0.0, 0.1, 0.2, 0.4, 0.7, 1.0, 1.5, 2.0, and 3.0</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865457524"/>
                      </a:ext>
                    </a:extLst>
                  </a:tr>
                  <a:tr h="285750">
                    <a:tc>
                      <a:txBody>
                        <a:bodyPr/>
                        <a:lstStyle/>
                        <a:p>
                          <a:pPr marL="0" marR="0" indent="0" algn="ctr">
                            <a:spcBef>
                              <a:spcPts val="600"/>
                            </a:spcBef>
                            <a:spcAft>
                              <a:spcPts val="0"/>
                            </a:spcAft>
                          </a:pPr>
                          <a:r>
                            <a:rPr lang="en-US" sz="1400" dirty="0">
                              <a:effectLst/>
                            </a:rPr>
                            <a:t>ALH above surface (km)</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solidFill>
                          <a:schemeClr val="tx1">
                            <a:lumMod val="75000"/>
                            <a:lumOff val="25000"/>
                          </a:schemeClr>
                        </a:solidFill>
                      </a:tcPr>
                    </a:tc>
                    <a:tc>
                      <a:txBody>
                        <a:bodyPr/>
                        <a:lstStyle/>
                        <a:p>
                          <a:pPr marL="0" marR="0" indent="0">
                            <a:spcBef>
                              <a:spcPts val="0"/>
                            </a:spcBef>
                            <a:spcAft>
                              <a:spcPts val="0"/>
                            </a:spcAft>
                          </a:pPr>
                          <a:r>
                            <a:rPr lang="en-US" sz="1400" dirty="0">
                              <a:effectLst/>
                            </a:rPr>
                            <a:t>0 to 15 km with 1 km intervals</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450013076"/>
                      </a:ext>
                    </a:extLst>
                  </a:tr>
                  <a:tr h="285750">
                    <a:tc>
                      <a:txBody>
                        <a:bodyPr/>
                        <a:lstStyle/>
                        <a:p>
                          <a:pPr marL="0" marR="0" indent="0" algn="ctr">
                            <a:spcBef>
                              <a:spcPts val="600"/>
                            </a:spcBef>
                            <a:spcAft>
                              <a:spcPts val="0"/>
                            </a:spcAft>
                          </a:pPr>
                          <a:r>
                            <a:rPr lang="en-US" sz="1400" dirty="0">
                              <a:effectLst/>
                            </a:rPr>
                            <a:t>Surface reflectance</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solidFill>
                          <a:schemeClr val="tx1">
                            <a:lumMod val="75000"/>
                            <a:lumOff val="25000"/>
                          </a:schemeClr>
                        </a:solidFill>
                      </a:tcPr>
                    </a:tc>
                    <a:tc>
                      <a:txBody>
                        <a:bodyPr/>
                        <a:lstStyle/>
                        <a:p>
                          <a:pPr marL="0" marR="0" indent="0">
                            <a:spcBef>
                              <a:spcPts val="0"/>
                            </a:spcBef>
                            <a:spcAft>
                              <a:spcPts val="0"/>
                            </a:spcAft>
                          </a:pPr>
                          <a:r>
                            <a:rPr lang="en-US" sz="1400" dirty="0">
                              <a:effectLst/>
                            </a:rPr>
                            <a:t>0, 0.05, 0.1, 0.2, 0.3, 0.4, and 0.6</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3898176025"/>
                      </a:ext>
                    </a:extLst>
                  </a:tr>
                  <a:tr h="285750">
                    <a:tc>
                      <a:txBody>
                        <a:bodyPr/>
                        <a:lstStyle/>
                        <a:p>
                          <a:endParaRPr lang="en-US"/>
                        </a:p>
                      </a:txBody>
                      <a:tcPr marL="73025" marR="73025" marT="0" marB="0" anchor="ctr">
                        <a:blipFill>
                          <a:blip r:embed="rId2"/>
                          <a:stretch>
                            <a:fillRect l="-637" t="-418182" r="-252229" b="-331818"/>
                          </a:stretch>
                        </a:blipFill>
                      </a:tcPr>
                    </a:tc>
                    <a:tc>
                      <a:txBody>
                        <a:bodyPr/>
                        <a:lstStyle/>
                        <a:p>
                          <a:endParaRPr lang="en-US"/>
                        </a:p>
                      </a:txBody>
                      <a:tcPr marL="73025" marR="73025" marT="0" marB="0" anchor="ctr">
                        <a:blipFill>
                          <a:blip r:embed="rId2"/>
                          <a:stretch>
                            <a:fillRect l="-40000" t="-418182" r="-253" b="-331818"/>
                          </a:stretch>
                        </a:blipFill>
                      </a:tcPr>
                    </a:tc>
                    <a:extLst>
                      <a:ext uri="{0D108BD9-81ED-4DB2-BD59-A6C34878D82A}">
                        <a16:rowId xmlns:a16="http://schemas.microsoft.com/office/drawing/2014/main" val="3126196828"/>
                      </a:ext>
                    </a:extLst>
                  </a:tr>
                  <a:tr h="285750">
                    <a:tc>
                      <a:txBody>
                        <a:bodyPr/>
                        <a:lstStyle/>
                        <a:p>
                          <a:endParaRPr lang="en-US"/>
                        </a:p>
                      </a:txBody>
                      <a:tcPr marL="73025" marR="73025" marT="0" marB="0" anchor="ctr">
                        <a:blipFill>
                          <a:blip r:embed="rId2"/>
                          <a:stretch>
                            <a:fillRect l="-637" t="-495652" r="-252229" b="-217391"/>
                          </a:stretch>
                        </a:blipFill>
                      </a:tcPr>
                    </a:tc>
                    <a:tc>
                      <a:txBody>
                        <a:bodyPr/>
                        <a:lstStyle/>
                        <a:p>
                          <a:pPr marL="0" marR="0" indent="0">
                            <a:spcBef>
                              <a:spcPts val="0"/>
                            </a:spcBef>
                            <a:spcAft>
                              <a:spcPts val="0"/>
                            </a:spcAft>
                          </a:pPr>
                          <a:r>
                            <a:rPr lang="en-US" sz="1400" dirty="0">
                              <a:effectLst/>
                            </a:rPr>
                            <a:t>0</a:t>
                          </a:r>
                          <a:r>
                            <a:rPr lang="en-US" sz="1400" dirty="0">
                              <a:effectLst/>
                              <a:sym typeface="Symbol" pitchFamily="2" charset="2"/>
                            </a:rPr>
                            <a:t></a:t>
                          </a:r>
                          <a:r>
                            <a:rPr lang="en-US" sz="1400" dirty="0">
                              <a:effectLst/>
                            </a:rPr>
                            <a:t> to 180</a:t>
                          </a:r>
                          <a:r>
                            <a:rPr lang="en-US" sz="1400" dirty="0">
                              <a:effectLst/>
                              <a:sym typeface="Symbol" pitchFamily="2" charset="2"/>
                            </a:rPr>
                            <a:t></a:t>
                          </a:r>
                          <a:r>
                            <a:rPr lang="en-US" sz="1400" dirty="0">
                              <a:effectLst/>
                            </a:rPr>
                            <a:t> with an interval of 12</a:t>
                          </a:r>
                          <a:r>
                            <a:rPr lang="en-US" sz="1400" dirty="0">
                              <a:effectLst/>
                              <a:sym typeface="Symbol" pitchFamily="2" charset="2"/>
                            </a:rPr>
                            <a:t></a:t>
                          </a:r>
                          <a:r>
                            <a:rPr lang="en-US" sz="1400" dirty="0">
                              <a:effectLst/>
                            </a:rPr>
                            <a:t>,</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3597909228"/>
                      </a:ext>
                    </a:extLst>
                  </a:tr>
                  <a:tr h="285750">
                    <a:tc>
                      <a:txBody>
                        <a:bodyPr/>
                        <a:lstStyle/>
                        <a:p>
                          <a:pPr marL="0" marR="0" indent="0" algn="ctr">
                            <a:spcBef>
                              <a:spcPts val="600"/>
                            </a:spcBef>
                            <a:spcAft>
                              <a:spcPts val="0"/>
                            </a:spcAft>
                          </a:pPr>
                          <a:r>
                            <a:rPr lang="en-US" sz="1400" dirty="0">
                              <a:effectLst/>
                            </a:rPr>
                            <a:t>Surface pressure (</a:t>
                          </a:r>
                          <a:r>
                            <a:rPr lang="en-US" sz="1400" dirty="0" err="1">
                              <a:effectLst/>
                            </a:rPr>
                            <a:t>hPa</a:t>
                          </a:r>
                          <a:r>
                            <a:rPr lang="en-US" sz="1400" dirty="0">
                              <a:effectLst/>
                            </a:rPr>
                            <a:t>)</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solidFill>
                          <a:schemeClr val="tx1">
                            <a:lumMod val="75000"/>
                            <a:lumOff val="25000"/>
                          </a:schemeClr>
                        </a:solidFill>
                      </a:tcPr>
                    </a:tc>
                    <a:tc>
                      <a:txBody>
                        <a:bodyPr/>
                        <a:lstStyle/>
                        <a:p>
                          <a:pPr marL="0" marR="0" indent="0">
                            <a:spcBef>
                              <a:spcPts val="0"/>
                            </a:spcBef>
                            <a:spcAft>
                              <a:spcPts val="0"/>
                            </a:spcAft>
                          </a:pPr>
                          <a:r>
                            <a:rPr lang="en-US" sz="1400" dirty="0">
                              <a:effectLst/>
                            </a:rPr>
                            <a:t>700, 800, 900, and 1050</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3474291629"/>
                      </a:ext>
                    </a:extLst>
                  </a:tr>
                  <a:tr h="285750">
                    <a:tc gridSpan="2">
                      <a:txBody>
                        <a:bodyPr/>
                        <a:lstStyle/>
                        <a:p>
                          <a:endParaRPr lang="en-US"/>
                        </a:p>
                      </a:txBody>
                      <a:tcPr marL="73025" marR="73025" marT="0" marB="0" anchor="ctr">
                        <a:blipFill>
                          <a:blip r:embed="rId2"/>
                          <a:stretch>
                            <a:fillRect l="-181" t="-691304" r="-181" b="-21739"/>
                          </a:stretch>
                        </a:blipFill>
                      </a:tcPr>
                    </a:tc>
                    <a:tc hMerge="1">
                      <a:txBody>
                        <a:bodyPr/>
                        <a:lstStyle/>
                        <a:p>
                          <a:endParaRPr lang="en-US"/>
                        </a:p>
                      </a:txBody>
                      <a:tcPr/>
                    </a:tc>
                    <a:extLst>
                      <a:ext uri="{0D108BD9-81ED-4DB2-BD59-A6C34878D82A}">
                        <a16:rowId xmlns:a16="http://schemas.microsoft.com/office/drawing/2014/main" val="2281738282"/>
                      </a:ext>
                    </a:extLst>
                  </a:tr>
                </a:tbl>
              </a:graphicData>
            </a:graphic>
          </p:graphicFrame>
        </mc:Fallback>
      </mc:AlternateContent>
      <p:sp>
        <p:nvSpPr>
          <p:cNvPr id="6" name="TextBox 5">
            <a:extLst>
              <a:ext uri="{FF2B5EF4-FFF2-40B4-BE49-F238E27FC236}">
                <a16:creationId xmlns:a16="http://schemas.microsoft.com/office/drawing/2014/main" id="{56972EDD-E9D1-8C42-83FC-CF8FADCFFA49}"/>
              </a:ext>
            </a:extLst>
          </p:cNvPr>
          <p:cNvSpPr txBox="1"/>
          <p:nvPr/>
        </p:nvSpPr>
        <p:spPr>
          <a:xfrm>
            <a:off x="4036690" y="1012436"/>
            <a:ext cx="4462697" cy="369332"/>
          </a:xfrm>
          <a:prstGeom prst="rect">
            <a:avLst/>
          </a:prstGeom>
          <a:noFill/>
        </p:spPr>
        <p:txBody>
          <a:bodyPr wrap="none" rtlCol="0">
            <a:spAutoFit/>
          </a:bodyPr>
          <a:lstStyle/>
          <a:p>
            <a:r>
              <a:rPr lang="en-US" dirty="0"/>
              <a:t>Simulation of EPIC TOA reflectance at 6 bands</a:t>
            </a:r>
          </a:p>
        </p:txBody>
      </p:sp>
      <p:sp>
        <p:nvSpPr>
          <p:cNvPr id="7" name="TextBox 6">
            <a:extLst>
              <a:ext uri="{FF2B5EF4-FFF2-40B4-BE49-F238E27FC236}">
                <a16:creationId xmlns:a16="http://schemas.microsoft.com/office/drawing/2014/main" id="{19944255-420A-B346-A97C-EAE7BB309F70}"/>
              </a:ext>
            </a:extLst>
          </p:cNvPr>
          <p:cNvSpPr txBox="1"/>
          <p:nvPr/>
        </p:nvSpPr>
        <p:spPr>
          <a:xfrm>
            <a:off x="5193641" y="3587615"/>
            <a:ext cx="2148793" cy="369332"/>
          </a:xfrm>
          <a:prstGeom prst="rect">
            <a:avLst/>
          </a:prstGeom>
          <a:noFill/>
        </p:spPr>
        <p:txBody>
          <a:bodyPr wrap="none" rtlCol="0">
            <a:spAutoFit/>
          </a:bodyPr>
          <a:lstStyle/>
          <a:p>
            <a:r>
              <a:rPr lang="en-US" dirty="0"/>
              <a:t>Structure of the LUTs</a:t>
            </a:r>
          </a:p>
        </p:txBody>
      </p:sp>
    </p:spTree>
    <p:extLst>
      <p:ext uri="{BB962C8B-B14F-4D97-AF65-F5344CB8AC3E}">
        <p14:creationId xmlns:p14="http://schemas.microsoft.com/office/powerpoint/2010/main" val="2388427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Satellite instruments measuring O</a:t>
            </a:r>
            <a:r>
              <a:rPr lang="en-US" baseline="-25000" dirty="0"/>
              <a:t>2</a:t>
            </a:r>
            <a:r>
              <a:rPr lang="en-US" dirty="0"/>
              <a:t> A or B bands</a:t>
            </a:r>
          </a:p>
        </p:txBody>
      </p:sp>
      <p:graphicFrame>
        <p:nvGraphicFramePr>
          <p:cNvPr id="5" name="Table 4"/>
          <p:cNvGraphicFramePr>
            <a:graphicFrameLocks noGrp="1"/>
          </p:cNvGraphicFramePr>
          <p:nvPr>
            <p:extLst>
              <p:ext uri="{D42A27DB-BD31-4B8C-83A1-F6EECF244321}">
                <p14:modId xmlns:p14="http://schemas.microsoft.com/office/powerpoint/2010/main" val="883982960"/>
              </p:ext>
            </p:extLst>
          </p:nvPr>
        </p:nvGraphicFramePr>
        <p:xfrm>
          <a:off x="647709" y="1533347"/>
          <a:ext cx="11026287" cy="4543119"/>
        </p:xfrm>
        <a:graphic>
          <a:graphicData uri="http://schemas.openxmlformats.org/drawingml/2006/table">
            <a:tbl>
              <a:tblPr firstRow="1" bandRow="1">
                <a:tableStyleId>{073A0DAA-6AF3-43AB-8588-CEC1D06C72B9}</a:tableStyleId>
              </a:tblPr>
              <a:tblGrid>
                <a:gridCol w="430790">
                  <a:extLst>
                    <a:ext uri="{9D8B030D-6E8A-4147-A177-3AD203B41FA5}">
                      <a16:colId xmlns:a16="http://schemas.microsoft.com/office/drawing/2014/main" val="20000"/>
                    </a:ext>
                  </a:extLst>
                </a:gridCol>
                <a:gridCol w="430790">
                  <a:extLst>
                    <a:ext uri="{9D8B030D-6E8A-4147-A177-3AD203B41FA5}">
                      <a16:colId xmlns:a16="http://schemas.microsoft.com/office/drawing/2014/main" val="20001"/>
                    </a:ext>
                  </a:extLst>
                </a:gridCol>
                <a:gridCol w="430790">
                  <a:extLst>
                    <a:ext uri="{9D8B030D-6E8A-4147-A177-3AD203B41FA5}">
                      <a16:colId xmlns:a16="http://schemas.microsoft.com/office/drawing/2014/main" val="20002"/>
                    </a:ext>
                  </a:extLst>
                </a:gridCol>
                <a:gridCol w="430790">
                  <a:extLst>
                    <a:ext uri="{9D8B030D-6E8A-4147-A177-3AD203B41FA5}">
                      <a16:colId xmlns:a16="http://schemas.microsoft.com/office/drawing/2014/main" val="20003"/>
                    </a:ext>
                  </a:extLst>
                </a:gridCol>
                <a:gridCol w="430790">
                  <a:extLst>
                    <a:ext uri="{9D8B030D-6E8A-4147-A177-3AD203B41FA5}">
                      <a16:colId xmlns:a16="http://schemas.microsoft.com/office/drawing/2014/main" val="20004"/>
                    </a:ext>
                  </a:extLst>
                </a:gridCol>
                <a:gridCol w="430790">
                  <a:extLst>
                    <a:ext uri="{9D8B030D-6E8A-4147-A177-3AD203B41FA5}">
                      <a16:colId xmlns:a16="http://schemas.microsoft.com/office/drawing/2014/main" val="20005"/>
                    </a:ext>
                  </a:extLst>
                </a:gridCol>
                <a:gridCol w="430790">
                  <a:extLst>
                    <a:ext uri="{9D8B030D-6E8A-4147-A177-3AD203B41FA5}">
                      <a16:colId xmlns:a16="http://schemas.microsoft.com/office/drawing/2014/main" val="20006"/>
                    </a:ext>
                  </a:extLst>
                </a:gridCol>
                <a:gridCol w="430790">
                  <a:extLst>
                    <a:ext uri="{9D8B030D-6E8A-4147-A177-3AD203B41FA5}">
                      <a16:colId xmlns:a16="http://schemas.microsoft.com/office/drawing/2014/main" val="20007"/>
                    </a:ext>
                  </a:extLst>
                </a:gridCol>
                <a:gridCol w="430790">
                  <a:extLst>
                    <a:ext uri="{9D8B030D-6E8A-4147-A177-3AD203B41FA5}">
                      <a16:colId xmlns:a16="http://schemas.microsoft.com/office/drawing/2014/main" val="20008"/>
                    </a:ext>
                  </a:extLst>
                </a:gridCol>
                <a:gridCol w="430790">
                  <a:extLst>
                    <a:ext uri="{9D8B030D-6E8A-4147-A177-3AD203B41FA5}">
                      <a16:colId xmlns:a16="http://schemas.microsoft.com/office/drawing/2014/main" val="20009"/>
                    </a:ext>
                  </a:extLst>
                </a:gridCol>
                <a:gridCol w="430790">
                  <a:extLst>
                    <a:ext uri="{9D8B030D-6E8A-4147-A177-3AD203B41FA5}">
                      <a16:colId xmlns:a16="http://schemas.microsoft.com/office/drawing/2014/main" val="20010"/>
                    </a:ext>
                  </a:extLst>
                </a:gridCol>
                <a:gridCol w="430790">
                  <a:extLst>
                    <a:ext uri="{9D8B030D-6E8A-4147-A177-3AD203B41FA5}">
                      <a16:colId xmlns:a16="http://schemas.microsoft.com/office/drawing/2014/main" val="20011"/>
                    </a:ext>
                  </a:extLst>
                </a:gridCol>
                <a:gridCol w="430790">
                  <a:extLst>
                    <a:ext uri="{9D8B030D-6E8A-4147-A177-3AD203B41FA5}">
                      <a16:colId xmlns:a16="http://schemas.microsoft.com/office/drawing/2014/main" val="20012"/>
                    </a:ext>
                  </a:extLst>
                </a:gridCol>
                <a:gridCol w="430790">
                  <a:extLst>
                    <a:ext uri="{9D8B030D-6E8A-4147-A177-3AD203B41FA5}">
                      <a16:colId xmlns:a16="http://schemas.microsoft.com/office/drawing/2014/main" val="20013"/>
                    </a:ext>
                  </a:extLst>
                </a:gridCol>
                <a:gridCol w="430790">
                  <a:extLst>
                    <a:ext uri="{9D8B030D-6E8A-4147-A177-3AD203B41FA5}">
                      <a16:colId xmlns:a16="http://schemas.microsoft.com/office/drawing/2014/main" val="20014"/>
                    </a:ext>
                  </a:extLst>
                </a:gridCol>
                <a:gridCol w="430790">
                  <a:extLst>
                    <a:ext uri="{9D8B030D-6E8A-4147-A177-3AD203B41FA5}">
                      <a16:colId xmlns:a16="http://schemas.microsoft.com/office/drawing/2014/main" val="20015"/>
                    </a:ext>
                  </a:extLst>
                </a:gridCol>
                <a:gridCol w="430790">
                  <a:extLst>
                    <a:ext uri="{9D8B030D-6E8A-4147-A177-3AD203B41FA5}">
                      <a16:colId xmlns:a16="http://schemas.microsoft.com/office/drawing/2014/main" val="20016"/>
                    </a:ext>
                  </a:extLst>
                </a:gridCol>
                <a:gridCol w="430790">
                  <a:extLst>
                    <a:ext uri="{9D8B030D-6E8A-4147-A177-3AD203B41FA5}">
                      <a16:colId xmlns:a16="http://schemas.microsoft.com/office/drawing/2014/main" val="20017"/>
                    </a:ext>
                  </a:extLst>
                </a:gridCol>
                <a:gridCol w="430790">
                  <a:extLst>
                    <a:ext uri="{9D8B030D-6E8A-4147-A177-3AD203B41FA5}">
                      <a16:colId xmlns:a16="http://schemas.microsoft.com/office/drawing/2014/main" val="20018"/>
                    </a:ext>
                  </a:extLst>
                </a:gridCol>
                <a:gridCol w="430790">
                  <a:extLst>
                    <a:ext uri="{9D8B030D-6E8A-4147-A177-3AD203B41FA5}">
                      <a16:colId xmlns:a16="http://schemas.microsoft.com/office/drawing/2014/main" val="20019"/>
                    </a:ext>
                  </a:extLst>
                </a:gridCol>
                <a:gridCol w="430790">
                  <a:extLst>
                    <a:ext uri="{9D8B030D-6E8A-4147-A177-3AD203B41FA5}">
                      <a16:colId xmlns:a16="http://schemas.microsoft.com/office/drawing/2014/main" val="20020"/>
                    </a:ext>
                  </a:extLst>
                </a:gridCol>
                <a:gridCol w="430790">
                  <a:extLst>
                    <a:ext uri="{9D8B030D-6E8A-4147-A177-3AD203B41FA5}">
                      <a16:colId xmlns:a16="http://schemas.microsoft.com/office/drawing/2014/main" val="20021"/>
                    </a:ext>
                  </a:extLst>
                </a:gridCol>
                <a:gridCol w="430790">
                  <a:extLst>
                    <a:ext uri="{9D8B030D-6E8A-4147-A177-3AD203B41FA5}">
                      <a16:colId xmlns:a16="http://schemas.microsoft.com/office/drawing/2014/main" val="20022"/>
                    </a:ext>
                  </a:extLst>
                </a:gridCol>
                <a:gridCol w="893563">
                  <a:extLst>
                    <a:ext uri="{9D8B030D-6E8A-4147-A177-3AD203B41FA5}">
                      <a16:colId xmlns:a16="http://schemas.microsoft.com/office/drawing/2014/main" val="20023"/>
                    </a:ext>
                  </a:extLst>
                </a:gridCol>
                <a:gridCol w="224554">
                  <a:extLst>
                    <a:ext uri="{9D8B030D-6E8A-4147-A177-3AD203B41FA5}">
                      <a16:colId xmlns:a16="http://schemas.microsoft.com/office/drawing/2014/main" val="20024"/>
                    </a:ext>
                  </a:extLst>
                </a:gridCol>
              </a:tblGrid>
              <a:tr h="317634">
                <a:tc>
                  <a:txBody>
                    <a:bodyPr/>
                    <a:lstStyle/>
                    <a:p>
                      <a:pPr algn="ctr"/>
                      <a:endParaRPr lang="en-US" sz="1800" dirty="0"/>
                    </a:p>
                  </a:txBody>
                  <a:tcPr>
                    <a:lnL w="3810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tx1">
                          <a:lumMod val="50000"/>
                          <a:lumOff val="50000"/>
                        </a:schemeClr>
                      </a:solidFill>
                      <a:prstDash val="solid"/>
                      <a:round/>
                      <a:headEnd type="none" w="med" len="med"/>
                      <a:tailEnd type="none" w="med" len="med"/>
                    </a:lnT>
                    <a:solidFill>
                      <a:schemeClr val="tx1">
                        <a:lumMod val="50000"/>
                        <a:lumOff val="50000"/>
                      </a:schemeClr>
                    </a:solidFill>
                  </a:tcPr>
                </a:tc>
                <a:tc gridSpan="22">
                  <a:txBody>
                    <a:bodyPr/>
                    <a:lstStyle/>
                    <a:p>
                      <a:pPr algn="ctr"/>
                      <a:r>
                        <a:rPr lang="en-US" sz="1800" dirty="0"/>
                        <a:t>Year</a:t>
                      </a:r>
                    </a:p>
                  </a:txBody>
                  <a:tcPr>
                    <a:lnL w="12700" cmpd="sng">
                      <a:noFill/>
                    </a:lnL>
                    <a:lnR w="38100" cap="flat" cmpd="sng" algn="ctr">
                      <a:noFill/>
                      <a:prstDash val="solid"/>
                      <a:round/>
                      <a:headEnd type="none" w="med" len="med"/>
                      <a:tailEnd type="none" w="med" len="med"/>
                    </a:lnR>
                    <a:lnT w="38100" cap="flat" cmpd="sng" algn="ctr">
                      <a:solidFill>
                        <a:schemeClr val="tx1">
                          <a:lumMod val="50000"/>
                          <a:lumOff val="50000"/>
                        </a:schemeClr>
                      </a:solidFill>
                      <a:prstDash val="solid"/>
                      <a:round/>
                      <a:headEnd type="none" w="med" len="med"/>
                      <a:tailEnd type="none" w="med" len="med"/>
                    </a:lnT>
                    <a:solidFill>
                      <a:schemeClr val="tx1">
                        <a:lumMod val="50000"/>
                        <a:lumOff val="50000"/>
                      </a:schemeClr>
                    </a:solidFill>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hMerge="1">
                  <a:txBody>
                    <a:bodyPr/>
                    <a:lstStyle/>
                    <a:p>
                      <a:endParaRPr lang="en-US"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lumMod val="50000"/>
                          <a:lumOff val="50000"/>
                        </a:schemeClr>
                      </a:solidFill>
                      <a:prstDash val="solid"/>
                      <a:round/>
                      <a:headEnd type="none" w="med" len="med"/>
                      <a:tailEnd type="none" w="med" len="med"/>
                    </a:lnT>
                    <a:solidFill>
                      <a:schemeClr val="tx1">
                        <a:lumMod val="50000"/>
                        <a:lumOff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lnL w="3175" cap="flat" cmpd="sng" algn="ctr">
                      <a:noFill/>
                      <a:prstDash val="solid"/>
                      <a:round/>
                      <a:headEnd type="none" w="med" len="med"/>
                      <a:tailEnd type="none" w="med" len="med"/>
                    </a:lnL>
                    <a:lnR w="38100" cap="flat" cmpd="sng" algn="ctr">
                      <a:solidFill>
                        <a:schemeClr val="tx1">
                          <a:lumMod val="50000"/>
                          <a:lumOff val="50000"/>
                        </a:schemeClr>
                      </a:solidFill>
                      <a:prstDash val="solid"/>
                      <a:round/>
                      <a:headEnd type="none" w="med" len="med"/>
                      <a:tailEnd type="none" w="med" len="med"/>
                    </a:lnR>
                    <a:lnT w="38100" cap="flat" cmpd="sng" algn="ctr">
                      <a:solidFill>
                        <a:schemeClr val="tx1">
                          <a:lumMod val="50000"/>
                          <a:lumOff val="50000"/>
                        </a:schemeClr>
                      </a:solidFill>
                      <a:prstDash val="solid"/>
                      <a:round/>
                      <a:headEnd type="none" w="med" len="med"/>
                      <a:tailEnd type="none" w="med" len="med"/>
                    </a:lnT>
                    <a:solidFill>
                      <a:schemeClr val="tx1">
                        <a:lumMod val="50000"/>
                        <a:lumOff val="50000"/>
                      </a:schemeClr>
                    </a:solidFill>
                  </a:tcPr>
                </a:tc>
                <a:extLst>
                  <a:ext uri="{0D108BD9-81ED-4DB2-BD59-A6C34878D82A}">
                    <a16:rowId xmlns:a16="http://schemas.microsoft.com/office/drawing/2014/main" val="10000"/>
                  </a:ext>
                </a:extLst>
              </a:tr>
              <a:tr h="317634">
                <a:tc>
                  <a:txBody>
                    <a:bodyPr/>
                    <a:lstStyle/>
                    <a:p>
                      <a:r>
                        <a:rPr lang="en-US" sz="1800" dirty="0"/>
                        <a:t>95</a:t>
                      </a:r>
                    </a:p>
                  </a:txBody>
                  <a:tcPr>
                    <a:lnL w="3810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96</a:t>
                      </a:r>
                    </a:p>
                  </a:txBody>
                  <a:tcPr>
                    <a:lnL w="12700" cmpd="sng">
                      <a:noFill/>
                    </a:lnL>
                    <a:lnR w="3175" cap="flat" cmpd="sng" algn="ctr">
                      <a:noFill/>
                      <a:prstDash val="solid"/>
                      <a:round/>
                      <a:headEnd type="none" w="med" len="med"/>
                      <a:tailEnd type="none" w="med" len="med"/>
                    </a:lnR>
                  </a:tcPr>
                </a:tc>
                <a:tc>
                  <a:txBody>
                    <a:bodyPr/>
                    <a:lstStyle/>
                    <a:p>
                      <a:r>
                        <a:rPr lang="en-US" sz="1800" dirty="0"/>
                        <a:t>97</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98</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99</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00</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01</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02</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03</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04</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05</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06</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07</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08</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09</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10</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11</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12</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13</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14</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15</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16</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tcPr>
                </a:tc>
                <a:tc>
                  <a:txBody>
                    <a:bodyPr/>
                    <a:lstStyle/>
                    <a:p>
                      <a:r>
                        <a:rPr lang="en-US" sz="1800" dirty="0"/>
                        <a:t>17</a:t>
                      </a:r>
                    </a:p>
                  </a:txBody>
                  <a:tcPr>
                    <a:lnL w="3175" cap="flat" cmpd="sng" algn="ctr">
                      <a:noFill/>
                      <a:prstDash val="solid"/>
                      <a:round/>
                      <a:headEnd type="none" w="med" len="med"/>
                      <a:tailEnd type="none" w="med" len="med"/>
                    </a:lnL>
                    <a:lnR w="38100" cap="flat" cmpd="sng" algn="ctr">
                      <a:noFill/>
                      <a:prstDash val="solid"/>
                      <a:round/>
                      <a:headEnd type="none" w="med" len="med"/>
                      <a:tailEnd type="none" w="med" len="med"/>
                    </a:lnR>
                  </a:tcPr>
                </a:tc>
                <a:tc>
                  <a:txBody>
                    <a:bodyPr/>
                    <a:lstStyle/>
                    <a:p>
                      <a:pPr algn="ctr"/>
                      <a:r>
                        <a:rPr lang="en-US" sz="1800" dirty="0">
                          <a:sym typeface="Wingdings"/>
                        </a:rPr>
                        <a:t> </a:t>
                      </a:r>
                      <a:endParaRPr lang="en-US" sz="1800"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tcPr>
                </a:tc>
                <a:tc>
                  <a:txBody>
                    <a:bodyPr/>
                    <a:lstStyle/>
                    <a:p>
                      <a:pPr algn="r"/>
                      <a:endParaRPr lang="en-US" sz="1400" dirty="0"/>
                    </a:p>
                  </a:txBody>
                  <a:tcPr>
                    <a:lnL w="3175" cap="flat" cmpd="sng" algn="ctr">
                      <a:noFill/>
                      <a:prstDash val="solid"/>
                      <a:round/>
                      <a:headEnd type="none" w="med" len="med"/>
                      <a:tailEnd type="none" w="med" len="med"/>
                    </a:lnL>
                    <a:lnR w="38100" cap="flat" cmpd="sng" algn="ctr">
                      <a:solidFill>
                        <a:schemeClr val="tx1">
                          <a:lumMod val="50000"/>
                          <a:lumOff val="50000"/>
                        </a:schemeClr>
                      </a:solidFill>
                      <a:prstDash val="solid"/>
                      <a:round/>
                      <a:headEnd type="none" w="med" len="med"/>
                      <a:tailEnd type="none" w="med" len="med"/>
                    </a:lnR>
                  </a:tcPr>
                </a:tc>
                <a:extLst>
                  <a:ext uri="{0D108BD9-81ED-4DB2-BD59-A6C34878D82A}">
                    <a16:rowId xmlns:a16="http://schemas.microsoft.com/office/drawing/2014/main" val="10001"/>
                  </a:ext>
                </a:extLst>
              </a:tr>
              <a:tr h="346509">
                <a:tc>
                  <a:txBody>
                    <a:bodyPr/>
                    <a:lstStyle/>
                    <a:p>
                      <a:endParaRPr lang="en-US" sz="1400" dirty="0"/>
                    </a:p>
                  </a:txBody>
                  <a:tcPr>
                    <a:lnL w="3810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solidFill>
                      <a:srgbClr val="FFC000"/>
                    </a:solidFill>
                  </a:tcPr>
                </a:tc>
                <a:tc>
                  <a:txBody>
                    <a:bodyPr/>
                    <a:lstStyle/>
                    <a:p>
                      <a:endParaRPr lang="en-US" sz="1400" dirty="0"/>
                    </a:p>
                  </a:txBody>
                  <a:tcPr>
                    <a:lnL w="12700" cmpd="sng">
                      <a:noFill/>
                    </a:lnL>
                    <a:lnR w="3175" cap="flat" cmpd="sng" algn="ctr">
                      <a:noFill/>
                      <a:prstDash val="solid"/>
                      <a:round/>
                      <a:headEnd type="none" w="med" len="med"/>
                      <a:tailEnd type="none" w="med" len="med"/>
                    </a:lnR>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solidFill>
                      <a:srgbClr val="FFC000"/>
                    </a:solid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noFill/>
                  </a:tcPr>
                </a:tc>
                <a:tc>
                  <a:txBody>
                    <a:bodyPr/>
                    <a:lstStyle/>
                    <a:p>
                      <a:endParaRPr lang="en-US" sz="1400" dirty="0"/>
                    </a:p>
                  </a:txBody>
                  <a:tcPr>
                    <a:lnL w="3175" cap="flat" cmpd="sng" algn="ctr">
                      <a:noFill/>
                      <a:prstDash val="solid"/>
                      <a:round/>
                      <a:headEnd type="none" w="med" len="med"/>
                      <a:tailEnd type="none" w="med" len="med"/>
                    </a:lnL>
                    <a:lnR w="38100" cap="flat" cmpd="sng" algn="ctr">
                      <a:noFill/>
                      <a:prstDash val="solid"/>
                      <a:round/>
                      <a:headEnd type="none" w="med" len="med"/>
                      <a:tailEnd type="none" w="med" len="med"/>
                    </a:lnR>
                    <a:noFill/>
                  </a:tcPr>
                </a:tc>
                <a:tc>
                  <a:txBody>
                    <a:bodyPr/>
                    <a:lstStyle/>
                    <a:p>
                      <a:pPr algn="l"/>
                      <a:endParaRPr lang="en-US" sz="1400" dirty="0">
                        <a:solidFill>
                          <a:schemeClr val="accent2"/>
                        </a:solidFil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noFill/>
                  </a:tcPr>
                </a:tc>
                <a:tc>
                  <a:txBody>
                    <a:bodyPr/>
                    <a:lstStyle/>
                    <a:p>
                      <a:pPr algn="r"/>
                      <a:endParaRPr lang="en-US" sz="1400" dirty="0">
                        <a:solidFill>
                          <a:schemeClr val="accent2"/>
                        </a:solidFill>
                      </a:endParaRPr>
                    </a:p>
                  </a:txBody>
                  <a:tcPr>
                    <a:lnL w="3175" cap="flat" cmpd="sng" algn="ctr">
                      <a:noFill/>
                      <a:prstDash val="solid"/>
                      <a:round/>
                      <a:headEnd type="none" w="med" len="med"/>
                      <a:tailEnd type="none" w="med" len="med"/>
                    </a:lnL>
                    <a:lnR w="38100" cap="flat" cmpd="sng" algn="ctr">
                      <a:solidFill>
                        <a:schemeClr val="tx1">
                          <a:lumMod val="50000"/>
                          <a:lumOff val="50000"/>
                        </a:schemeClr>
                      </a:solidFill>
                      <a:prstDash val="solid"/>
                      <a:round/>
                      <a:headEnd type="none" w="med" len="med"/>
                      <a:tailEnd type="none" w="med" len="med"/>
                    </a:lnR>
                    <a:noFill/>
                  </a:tcPr>
                </a:tc>
                <a:extLst>
                  <a:ext uri="{0D108BD9-81ED-4DB2-BD59-A6C34878D82A}">
                    <a16:rowId xmlns:a16="http://schemas.microsoft.com/office/drawing/2014/main" val="10002"/>
                  </a:ext>
                </a:extLst>
              </a:tr>
              <a:tr h="346509">
                <a:tc>
                  <a:txBody>
                    <a:bodyPr/>
                    <a:lstStyle/>
                    <a:p>
                      <a:endParaRPr lang="en-US" sz="1400" dirty="0"/>
                    </a:p>
                  </a:txBody>
                  <a:tcPr>
                    <a:lnL w="3810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sz="1400" dirty="0"/>
                    </a:p>
                  </a:txBody>
                  <a:tcPr>
                    <a:lnL w="12700" cmpd="sng">
                      <a:noFill/>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8100"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pPr algn="l"/>
                      <a:endParaRPr lang="en-US" sz="1400" dirty="0">
                        <a:solidFill>
                          <a:srgbClr val="00B050"/>
                        </a:solidFil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pPr algn="r"/>
                      <a:endParaRPr lang="en-US" sz="1400" dirty="0">
                        <a:solidFill>
                          <a:srgbClr val="00B050"/>
                        </a:solidFill>
                      </a:endParaRPr>
                    </a:p>
                  </a:txBody>
                  <a:tcPr>
                    <a:lnL w="3175" cap="flat" cmpd="sng" algn="ctr">
                      <a:noFill/>
                      <a:prstDash val="solid"/>
                      <a:round/>
                      <a:headEnd type="none" w="med" len="med"/>
                      <a:tailEnd type="none" w="med" len="med"/>
                    </a:lnL>
                    <a:lnR w="38100" cap="flat" cmpd="sng" algn="ctr">
                      <a:solidFill>
                        <a:schemeClr val="tx1">
                          <a:lumMod val="50000"/>
                          <a:lumOff val="50000"/>
                        </a:schemeClr>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r h="346509">
                <a:tc>
                  <a:txBody>
                    <a:bodyPr/>
                    <a:lstStyle/>
                    <a:p>
                      <a:endParaRPr lang="en-US" sz="1400" dirty="0"/>
                    </a:p>
                  </a:txBody>
                  <a:tcPr>
                    <a:lnL w="3810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12700" cmpd="sng">
                      <a:noFill/>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00B050"/>
                        </a:solidFil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400" dirty="0">
                        <a:solidFill>
                          <a:srgbClr val="00B050"/>
                        </a:solidFill>
                      </a:endParaRPr>
                    </a:p>
                  </a:txBody>
                  <a:tcPr>
                    <a:lnL w="3175" cap="flat" cmpd="sng" algn="ctr">
                      <a:noFill/>
                      <a:prstDash val="solid"/>
                      <a:round/>
                      <a:headEnd type="none" w="med" len="med"/>
                      <a:tailEnd type="none" w="med" len="med"/>
                    </a:lnL>
                    <a:lnR w="38100" cap="flat" cmpd="sng" algn="ctr">
                      <a:solidFill>
                        <a:schemeClr val="tx1">
                          <a:lumMod val="50000"/>
                          <a:lumOff val="5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4"/>
                  </a:ext>
                </a:extLst>
              </a:tr>
              <a:tr h="346509">
                <a:tc>
                  <a:txBody>
                    <a:bodyPr/>
                    <a:lstStyle/>
                    <a:p>
                      <a:endParaRPr lang="en-US" sz="1400" dirty="0"/>
                    </a:p>
                  </a:txBody>
                  <a:tcPr>
                    <a:lnL w="3810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12700" cmpd="sng">
                      <a:noFill/>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2"/>
                        </a:solidFil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2"/>
                        </a:solidFill>
                      </a:endParaRPr>
                    </a:p>
                  </a:txBody>
                  <a:tcPr>
                    <a:lnL w="3175" cap="flat" cmpd="sng" algn="ctr">
                      <a:noFill/>
                      <a:prstDash val="solid"/>
                      <a:round/>
                      <a:headEnd type="none" w="med" len="med"/>
                      <a:tailEnd type="none" w="med" len="med"/>
                    </a:lnL>
                    <a:lnR w="38100" cap="flat" cmpd="sng" algn="ctr">
                      <a:solidFill>
                        <a:schemeClr val="tx1">
                          <a:lumMod val="50000"/>
                          <a:lumOff val="5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5"/>
                  </a:ext>
                </a:extLst>
              </a:tr>
              <a:tr h="346509">
                <a:tc>
                  <a:txBody>
                    <a:bodyPr/>
                    <a:lstStyle/>
                    <a:p>
                      <a:endParaRPr lang="en-US" sz="1400" dirty="0"/>
                    </a:p>
                  </a:txBody>
                  <a:tcPr>
                    <a:lnL w="3810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12700" cmpd="sng">
                      <a:noFill/>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00B050"/>
                        </a:solidFil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400" dirty="0">
                        <a:solidFill>
                          <a:srgbClr val="00B050"/>
                        </a:solidFill>
                      </a:endParaRPr>
                    </a:p>
                  </a:txBody>
                  <a:tcPr>
                    <a:lnL w="3175" cap="flat" cmpd="sng" algn="ctr">
                      <a:noFill/>
                      <a:prstDash val="solid"/>
                      <a:round/>
                      <a:headEnd type="none" w="med" len="med"/>
                      <a:tailEnd type="none" w="med" len="med"/>
                    </a:lnL>
                    <a:lnR w="38100" cap="flat" cmpd="sng" algn="ctr">
                      <a:solidFill>
                        <a:schemeClr val="tx1">
                          <a:lumMod val="50000"/>
                          <a:lumOff val="5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6"/>
                  </a:ext>
                </a:extLst>
              </a:tr>
              <a:tr h="346509">
                <a:tc>
                  <a:txBody>
                    <a:bodyPr/>
                    <a:lstStyle/>
                    <a:p>
                      <a:endParaRPr lang="en-US" sz="1400" dirty="0"/>
                    </a:p>
                  </a:txBody>
                  <a:tcPr>
                    <a:lnL w="3810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12700" cmpd="sng">
                      <a:noFill/>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algn="l"/>
                      <a:endParaRPr lang="en-US" sz="1400" dirty="0">
                        <a:solidFill>
                          <a:schemeClr val="accent2"/>
                        </a:solidFill>
                      </a:endParaRPr>
                    </a:p>
                  </a:txBody>
                  <a:tcP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gradFill flip="none" rotWithShape="1">
                      <a:gsLst>
                        <a:gs pos="0">
                          <a:srgbClr val="FFC000"/>
                        </a:gs>
                        <a:gs pos="50000">
                          <a:srgbClr val="FFC000">
                            <a:tint val="44500"/>
                            <a:satMod val="160000"/>
                          </a:srgbClr>
                        </a:gs>
                        <a:gs pos="100000">
                          <a:srgbClr val="FFC000">
                            <a:tint val="23500"/>
                            <a:satMod val="160000"/>
                          </a:srgbClr>
                        </a:gs>
                      </a:gsLst>
                      <a:lin ang="0" scaled="1"/>
                      <a:tileRect/>
                    </a:gradFill>
                  </a:tcPr>
                </a:tc>
                <a:tc>
                  <a:txBody>
                    <a:bodyPr/>
                    <a:lstStyle/>
                    <a:p>
                      <a:pPr algn="r"/>
                      <a:endParaRPr lang="en-US" sz="1400" dirty="0">
                        <a:solidFill>
                          <a:schemeClr val="accent2"/>
                        </a:solidFill>
                      </a:endParaRPr>
                    </a:p>
                  </a:txBody>
                  <a:tcPr>
                    <a:lnL w="38100" cap="flat" cmpd="sng" algn="ctr">
                      <a:solidFill>
                        <a:schemeClr val="bg1"/>
                      </a:solidFill>
                      <a:prstDash val="solid"/>
                      <a:round/>
                      <a:headEnd type="none" w="med" len="med"/>
                      <a:tailEnd type="none" w="med" len="med"/>
                    </a:lnL>
                    <a:lnR w="38100" cap="flat" cmpd="sng" algn="ctr">
                      <a:solidFill>
                        <a:schemeClr val="tx1">
                          <a:lumMod val="50000"/>
                          <a:lumOff val="5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7"/>
                  </a:ext>
                </a:extLst>
              </a:tr>
              <a:tr h="346509">
                <a:tc>
                  <a:txBody>
                    <a:bodyPr/>
                    <a:lstStyle/>
                    <a:p>
                      <a:endParaRPr lang="en-US" sz="1400" dirty="0"/>
                    </a:p>
                  </a:txBody>
                  <a:tcPr>
                    <a:lnL w="3810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12700" cmpd="sng">
                      <a:noFill/>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solidFill>
                          <a:srgbClr val="FFC000"/>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solidFill>
                          <a:srgbClr val="FFC000"/>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solidFill>
                          <a:srgbClr val="FFC000"/>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a:solidFill>
                          <a:srgbClr val="FFC000"/>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solidFill>
                          <a:srgbClr val="FFC000"/>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a:solidFill>
                          <a:srgbClr val="FFC000"/>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solidFill>
                          <a:srgbClr val="FFC000"/>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solidFill>
                          <a:srgbClr val="FFC000"/>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solidFill>
                          <a:srgbClr val="FFC000"/>
                        </a:solidFill>
                      </a:endParaRPr>
                    </a:p>
                  </a:txBody>
                  <a:tcPr>
                    <a:lnL w="31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algn="l"/>
                      <a:endParaRPr lang="en-US" sz="1400"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gradFill flip="none" rotWithShape="1">
                      <a:gsLst>
                        <a:gs pos="0">
                          <a:srgbClr val="FFC000"/>
                        </a:gs>
                        <a:gs pos="50000">
                          <a:schemeClr val="accent1">
                            <a:tint val="44500"/>
                            <a:satMod val="160000"/>
                          </a:schemeClr>
                        </a:gs>
                        <a:gs pos="100000">
                          <a:schemeClr val="accent1">
                            <a:tint val="23500"/>
                            <a:satMod val="160000"/>
                          </a:schemeClr>
                        </a:gs>
                      </a:gsLst>
                      <a:lin ang="0" scaled="1"/>
                      <a:tileRect/>
                    </a:gradFill>
                  </a:tcPr>
                </a:tc>
                <a:tc>
                  <a:txBody>
                    <a:bodyPr/>
                    <a:lstStyle/>
                    <a:p>
                      <a:pPr algn="r"/>
                      <a:endParaRPr lang="en-US" sz="1400" dirty="0"/>
                    </a:p>
                  </a:txBody>
                  <a:tcPr>
                    <a:lnL w="3175" cap="flat" cmpd="sng" algn="ctr">
                      <a:noFill/>
                      <a:prstDash val="solid"/>
                      <a:round/>
                      <a:headEnd type="none" w="med" len="med"/>
                      <a:tailEnd type="none" w="med" len="med"/>
                    </a:lnL>
                    <a:lnR w="38100" cap="flat" cmpd="sng" algn="ctr">
                      <a:solidFill>
                        <a:schemeClr val="tx1">
                          <a:lumMod val="50000"/>
                          <a:lumOff val="5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8"/>
                  </a:ext>
                </a:extLst>
              </a:tr>
              <a:tr h="346509">
                <a:tc>
                  <a:txBody>
                    <a:bodyPr/>
                    <a:lstStyle/>
                    <a:p>
                      <a:endParaRPr lang="en-US" sz="1400" dirty="0"/>
                    </a:p>
                  </a:txBody>
                  <a:tcPr>
                    <a:lnL w="3810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12700" cmpd="sng">
                      <a:noFill/>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algn="l"/>
                      <a:endParaRPr lang="en-US" sz="1400"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gradFill flip="none" rotWithShape="1">
                      <a:gsLst>
                        <a:gs pos="0">
                          <a:srgbClr val="FFC000"/>
                        </a:gs>
                        <a:gs pos="50000">
                          <a:schemeClr val="accent1">
                            <a:tint val="44500"/>
                            <a:satMod val="160000"/>
                          </a:schemeClr>
                        </a:gs>
                        <a:gs pos="100000">
                          <a:schemeClr val="accent1">
                            <a:tint val="23500"/>
                            <a:satMod val="160000"/>
                          </a:schemeClr>
                        </a:gs>
                      </a:gsLst>
                      <a:lin ang="0" scaled="1"/>
                      <a:tileRect/>
                    </a:gradFill>
                  </a:tcPr>
                </a:tc>
                <a:tc>
                  <a:txBody>
                    <a:bodyPr/>
                    <a:lstStyle/>
                    <a:p>
                      <a:pPr algn="r"/>
                      <a:endParaRPr lang="en-US" sz="1400" dirty="0"/>
                    </a:p>
                  </a:txBody>
                  <a:tcPr>
                    <a:lnL w="3175" cap="flat" cmpd="sng" algn="ctr">
                      <a:noFill/>
                      <a:prstDash val="solid"/>
                      <a:round/>
                      <a:headEnd type="none" w="med" len="med"/>
                      <a:tailEnd type="none" w="med" len="med"/>
                    </a:lnL>
                    <a:lnR w="38100" cap="flat" cmpd="sng" algn="ctr">
                      <a:solidFill>
                        <a:schemeClr val="tx1">
                          <a:lumMod val="50000"/>
                          <a:lumOff val="5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9"/>
                  </a:ext>
                </a:extLst>
              </a:tr>
              <a:tr h="346509">
                <a:tc>
                  <a:txBody>
                    <a:bodyPr/>
                    <a:lstStyle/>
                    <a:p>
                      <a:endParaRPr lang="en-US" sz="1400" dirty="0"/>
                    </a:p>
                  </a:txBody>
                  <a:tcPr>
                    <a:lnL w="3810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12700" cmpd="sng">
                      <a:noFill/>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endParaRPr lang="en-US" sz="1400" dirty="0"/>
                    </a:p>
                  </a:txBody>
                  <a:tcPr>
                    <a:lnL w="31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2D050"/>
                    </a:solidFill>
                  </a:tcPr>
                </a:tc>
                <a:tc>
                  <a:txBody>
                    <a:bodyPr/>
                    <a:lstStyle/>
                    <a:p>
                      <a:pPr algn="l"/>
                      <a:endParaRPr lang="en-US" sz="1400"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gradFill flip="none" rotWithShape="1">
                      <a:gsLst>
                        <a:gs pos="0">
                          <a:srgbClr val="92D050"/>
                        </a:gs>
                        <a:gs pos="50000">
                          <a:srgbClr val="92D050">
                            <a:tint val="44500"/>
                            <a:satMod val="160000"/>
                          </a:srgbClr>
                        </a:gs>
                        <a:gs pos="100000">
                          <a:srgbClr val="92D050">
                            <a:tint val="23500"/>
                            <a:satMod val="160000"/>
                          </a:srgbClr>
                        </a:gs>
                      </a:gsLst>
                      <a:lin ang="0" scaled="1"/>
                      <a:tileRect/>
                    </a:gradFill>
                  </a:tcPr>
                </a:tc>
                <a:tc>
                  <a:txBody>
                    <a:bodyPr/>
                    <a:lstStyle/>
                    <a:p>
                      <a:pPr algn="r"/>
                      <a:endParaRPr lang="en-US" sz="1400" dirty="0"/>
                    </a:p>
                  </a:txBody>
                  <a:tcPr>
                    <a:lnL w="3175" cap="flat" cmpd="sng" algn="ctr">
                      <a:noFill/>
                      <a:prstDash val="solid"/>
                      <a:round/>
                      <a:headEnd type="none" w="med" len="med"/>
                      <a:tailEnd type="none" w="med" len="med"/>
                    </a:lnL>
                    <a:lnR w="38100" cap="flat" cmpd="sng" algn="ctr">
                      <a:solidFill>
                        <a:schemeClr val="tx1">
                          <a:lumMod val="50000"/>
                          <a:lumOff val="5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10"/>
                  </a:ext>
                </a:extLst>
              </a:tr>
              <a:tr h="346509">
                <a:tc>
                  <a:txBody>
                    <a:bodyPr/>
                    <a:lstStyle/>
                    <a:p>
                      <a:endParaRPr lang="en-US" sz="1400" dirty="0"/>
                    </a:p>
                  </a:txBody>
                  <a:tcPr>
                    <a:lnL w="3810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12700" cmpd="sng">
                      <a:noFill/>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endParaRPr lang="en-US" sz="1400" dirty="0"/>
                    </a:p>
                  </a:txBody>
                  <a:tcPr>
                    <a:lnL w="31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algn="l"/>
                      <a:endParaRPr lang="en-US" sz="1400"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gradFill flip="none" rotWithShape="1">
                      <a:gsLst>
                        <a:gs pos="0">
                          <a:srgbClr val="FFC000"/>
                        </a:gs>
                        <a:gs pos="50000">
                          <a:srgbClr val="FFC000">
                            <a:tint val="44500"/>
                            <a:satMod val="160000"/>
                          </a:srgbClr>
                        </a:gs>
                        <a:gs pos="100000">
                          <a:srgbClr val="FFC000">
                            <a:tint val="23500"/>
                            <a:satMod val="160000"/>
                          </a:srgbClr>
                        </a:gs>
                      </a:gsLst>
                      <a:lin ang="0" scaled="1"/>
                      <a:tileRect/>
                    </a:gradFill>
                  </a:tcPr>
                </a:tc>
                <a:tc>
                  <a:txBody>
                    <a:bodyPr/>
                    <a:lstStyle/>
                    <a:p>
                      <a:pPr algn="r"/>
                      <a:endParaRPr lang="en-US" sz="1400" dirty="0"/>
                    </a:p>
                  </a:txBody>
                  <a:tcPr>
                    <a:lnL w="3175" cap="flat" cmpd="sng" algn="ctr">
                      <a:noFill/>
                      <a:prstDash val="solid"/>
                      <a:round/>
                      <a:headEnd type="none" w="med" len="med"/>
                      <a:tailEnd type="none" w="med" len="med"/>
                    </a:lnL>
                    <a:lnR w="38100" cap="flat" cmpd="sng" algn="ctr">
                      <a:solidFill>
                        <a:schemeClr val="tx1">
                          <a:lumMod val="50000"/>
                          <a:lumOff val="5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11"/>
                  </a:ext>
                </a:extLst>
              </a:tr>
              <a:tr h="346509">
                <a:tc>
                  <a:txBody>
                    <a:bodyPr/>
                    <a:lstStyle/>
                    <a:p>
                      <a:endParaRPr lang="en-US" sz="1400" dirty="0"/>
                    </a:p>
                  </a:txBody>
                  <a:tcPr>
                    <a:lnL w="3810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dirty="0"/>
                    </a:p>
                  </a:txBody>
                  <a:tcPr>
                    <a:lnL w="12700" cmpd="sng">
                      <a:noFill/>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tc>
                  <a:txBody>
                    <a:bodyPr/>
                    <a:lstStyle/>
                    <a:p>
                      <a:endParaRPr lang="en-US" sz="1400" dirty="0">
                        <a:solidFill>
                          <a:srgbClr val="92D050"/>
                        </a:solidFill>
                      </a:endParaRPr>
                    </a:p>
                  </a:txBody>
                  <a:tcPr>
                    <a:lnL w="31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solidFill>
                      <a:srgbClr val="FFC000"/>
                    </a:solidFill>
                  </a:tcPr>
                </a:tc>
                <a:tc>
                  <a:txBody>
                    <a:bodyPr/>
                    <a:lstStyle/>
                    <a:p>
                      <a:pPr algn="l"/>
                      <a:endParaRPr lang="en-US" sz="1400"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gradFill flip="none" rotWithShape="1">
                      <a:gsLst>
                        <a:gs pos="0">
                          <a:srgbClr val="FFC000"/>
                        </a:gs>
                        <a:gs pos="50000">
                          <a:schemeClr val="accent1">
                            <a:tint val="44500"/>
                            <a:satMod val="160000"/>
                          </a:schemeClr>
                        </a:gs>
                        <a:gs pos="100000">
                          <a:schemeClr val="accent1">
                            <a:tint val="23500"/>
                            <a:satMod val="160000"/>
                          </a:schemeClr>
                        </a:gs>
                      </a:gsLst>
                      <a:lin ang="0" scaled="1"/>
                      <a:tileRect/>
                    </a:gradFill>
                  </a:tcPr>
                </a:tc>
                <a:tc>
                  <a:txBody>
                    <a:bodyPr/>
                    <a:lstStyle/>
                    <a:p>
                      <a:pPr algn="r"/>
                      <a:endParaRPr lang="en-US" sz="1400" dirty="0"/>
                    </a:p>
                  </a:txBody>
                  <a:tcPr>
                    <a:lnL w="3175" cap="flat" cmpd="sng" algn="ctr">
                      <a:noFill/>
                      <a:prstDash val="solid"/>
                      <a:round/>
                      <a:headEnd type="none" w="med" len="med"/>
                      <a:tailEnd type="none" w="med" len="med"/>
                    </a:lnL>
                    <a:lnR w="38100" cap="flat" cmpd="sng" algn="ctr">
                      <a:solidFill>
                        <a:schemeClr val="tx1">
                          <a:lumMod val="50000"/>
                          <a:lumOff val="5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
        <p:nvSpPr>
          <p:cNvPr id="6" name="TextBox 5"/>
          <p:cNvSpPr txBox="1"/>
          <p:nvPr/>
        </p:nvSpPr>
        <p:spPr>
          <a:xfrm>
            <a:off x="840807" y="2270278"/>
            <a:ext cx="1408655" cy="369332"/>
          </a:xfrm>
          <a:prstGeom prst="rect">
            <a:avLst/>
          </a:prstGeom>
          <a:noFill/>
        </p:spPr>
        <p:txBody>
          <a:bodyPr wrap="none" rtlCol="0">
            <a:spAutoFit/>
          </a:bodyPr>
          <a:lstStyle/>
          <a:p>
            <a:r>
              <a:rPr lang="en-US"/>
              <a:t>GOME/ERS-2</a:t>
            </a:r>
          </a:p>
        </p:txBody>
      </p:sp>
      <p:sp>
        <p:nvSpPr>
          <p:cNvPr id="7" name="TextBox 6"/>
          <p:cNvSpPr txBox="1"/>
          <p:nvPr/>
        </p:nvSpPr>
        <p:spPr>
          <a:xfrm>
            <a:off x="1128642" y="2603401"/>
            <a:ext cx="1120820" cy="369332"/>
          </a:xfrm>
          <a:prstGeom prst="rect">
            <a:avLst/>
          </a:prstGeom>
          <a:noFill/>
        </p:spPr>
        <p:txBody>
          <a:bodyPr wrap="none" rtlCol="0">
            <a:spAutoFit/>
          </a:bodyPr>
          <a:lstStyle/>
          <a:p>
            <a:r>
              <a:rPr lang="en-US"/>
              <a:t>POLDER-1</a:t>
            </a:r>
          </a:p>
        </p:txBody>
      </p:sp>
      <p:sp>
        <p:nvSpPr>
          <p:cNvPr id="8" name="TextBox 7"/>
          <p:cNvSpPr txBox="1"/>
          <p:nvPr/>
        </p:nvSpPr>
        <p:spPr>
          <a:xfrm>
            <a:off x="4113746" y="2603401"/>
            <a:ext cx="1120820" cy="369332"/>
          </a:xfrm>
          <a:prstGeom prst="rect">
            <a:avLst/>
          </a:prstGeom>
          <a:noFill/>
        </p:spPr>
        <p:txBody>
          <a:bodyPr wrap="none" rtlCol="0">
            <a:spAutoFit/>
          </a:bodyPr>
          <a:lstStyle/>
          <a:p>
            <a:r>
              <a:rPr lang="en-US"/>
              <a:t>POLDER-2</a:t>
            </a:r>
          </a:p>
        </p:txBody>
      </p:sp>
      <p:sp>
        <p:nvSpPr>
          <p:cNvPr id="9" name="TextBox 8"/>
          <p:cNvSpPr txBox="1"/>
          <p:nvPr/>
        </p:nvSpPr>
        <p:spPr>
          <a:xfrm>
            <a:off x="3847038" y="2964910"/>
            <a:ext cx="1654235" cy="369332"/>
          </a:xfrm>
          <a:prstGeom prst="rect">
            <a:avLst/>
          </a:prstGeom>
          <a:noFill/>
        </p:spPr>
        <p:txBody>
          <a:bodyPr wrap="none" rtlCol="0">
            <a:spAutoFit/>
          </a:bodyPr>
          <a:lstStyle/>
          <a:p>
            <a:r>
              <a:rPr lang="en-US"/>
              <a:t>MERIS/ENVISAT</a:t>
            </a:r>
          </a:p>
        </p:txBody>
      </p:sp>
      <p:sp>
        <p:nvSpPr>
          <p:cNvPr id="10" name="TextBox 9"/>
          <p:cNvSpPr txBox="1"/>
          <p:nvPr/>
        </p:nvSpPr>
        <p:spPr>
          <a:xfrm>
            <a:off x="3875665" y="3296712"/>
            <a:ext cx="2170722" cy="369332"/>
          </a:xfrm>
          <a:prstGeom prst="rect">
            <a:avLst/>
          </a:prstGeom>
          <a:noFill/>
        </p:spPr>
        <p:txBody>
          <a:bodyPr wrap="none" rtlCol="0">
            <a:spAutoFit/>
          </a:bodyPr>
          <a:lstStyle/>
          <a:p>
            <a:r>
              <a:rPr lang="en-US" dirty="0"/>
              <a:t>SCIAMACHY/ENVISAT</a:t>
            </a:r>
          </a:p>
        </p:txBody>
      </p:sp>
      <p:sp>
        <p:nvSpPr>
          <p:cNvPr id="11" name="Rectangle 10"/>
          <p:cNvSpPr/>
          <p:nvPr/>
        </p:nvSpPr>
        <p:spPr>
          <a:xfrm>
            <a:off x="4674155" y="3642942"/>
            <a:ext cx="1871794" cy="369332"/>
          </a:xfrm>
          <a:prstGeom prst="rect">
            <a:avLst/>
          </a:prstGeom>
        </p:spPr>
        <p:txBody>
          <a:bodyPr wrap="none">
            <a:spAutoFit/>
          </a:bodyPr>
          <a:lstStyle/>
          <a:p>
            <a:r>
              <a:rPr lang="en-US"/>
              <a:t>POLDER/PARASOL</a:t>
            </a:r>
          </a:p>
        </p:txBody>
      </p:sp>
      <p:sp>
        <p:nvSpPr>
          <p:cNvPr id="14" name="TextBox 13"/>
          <p:cNvSpPr txBox="1"/>
          <p:nvPr/>
        </p:nvSpPr>
        <p:spPr>
          <a:xfrm>
            <a:off x="5629327" y="3991943"/>
            <a:ext cx="1752531" cy="369332"/>
          </a:xfrm>
          <a:prstGeom prst="rect">
            <a:avLst/>
          </a:prstGeom>
          <a:noFill/>
        </p:spPr>
        <p:txBody>
          <a:bodyPr wrap="none" rtlCol="0">
            <a:spAutoFit/>
          </a:bodyPr>
          <a:lstStyle/>
          <a:p>
            <a:r>
              <a:rPr lang="en-US" dirty="0"/>
              <a:t>GOME-2/METOP</a:t>
            </a:r>
          </a:p>
        </p:txBody>
      </p:sp>
      <p:sp>
        <p:nvSpPr>
          <p:cNvPr id="15" name="Rectangle 14"/>
          <p:cNvSpPr/>
          <p:nvPr/>
        </p:nvSpPr>
        <p:spPr>
          <a:xfrm>
            <a:off x="6817974" y="4317842"/>
            <a:ext cx="1931876" cy="369332"/>
          </a:xfrm>
          <a:prstGeom prst="rect">
            <a:avLst/>
          </a:prstGeom>
        </p:spPr>
        <p:txBody>
          <a:bodyPr wrap="none">
            <a:spAutoFit/>
          </a:bodyPr>
          <a:lstStyle/>
          <a:p>
            <a:r>
              <a:rPr lang="en-US"/>
              <a:t>TANSO-FTS/GOSAT</a:t>
            </a:r>
            <a:endParaRPr lang="en-US" dirty="0"/>
          </a:p>
        </p:txBody>
      </p:sp>
      <p:sp>
        <p:nvSpPr>
          <p:cNvPr id="16" name="Rectangle 15"/>
          <p:cNvSpPr/>
          <p:nvPr/>
        </p:nvSpPr>
        <p:spPr>
          <a:xfrm>
            <a:off x="8952519" y="4674636"/>
            <a:ext cx="798360" cy="369332"/>
          </a:xfrm>
          <a:prstGeom prst="rect">
            <a:avLst/>
          </a:prstGeom>
        </p:spPr>
        <p:txBody>
          <a:bodyPr wrap="none">
            <a:spAutoFit/>
          </a:bodyPr>
          <a:lstStyle/>
          <a:p>
            <a:r>
              <a:rPr lang="en-US"/>
              <a:t>OCO-2</a:t>
            </a:r>
          </a:p>
        </p:txBody>
      </p:sp>
      <p:sp>
        <p:nvSpPr>
          <p:cNvPr id="17" name="Rectangle 16"/>
          <p:cNvSpPr/>
          <p:nvPr/>
        </p:nvSpPr>
        <p:spPr>
          <a:xfrm>
            <a:off x="9412478" y="5032519"/>
            <a:ext cx="1462452" cy="369332"/>
          </a:xfrm>
          <a:prstGeom prst="rect">
            <a:avLst/>
          </a:prstGeom>
        </p:spPr>
        <p:txBody>
          <a:bodyPr wrap="none">
            <a:spAutoFit/>
          </a:bodyPr>
          <a:lstStyle/>
          <a:p>
            <a:r>
              <a:rPr lang="en-US" dirty="0"/>
              <a:t>EPIC/DSCOVR</a:t>
            </a:r>
          </a:p>
        </p:txBody>
      </p:sp>
      <p:sp>
        <p:nvSpPr>
          <p:cNvPr id="18" name="Rectangle 17"/>
          <p:cNvSpPr/>
          <p:nvPr/>
        </p:nvSpPr>
        <p:spPr>
          <a:xfrm>
            <a:off x="9700079" y="5363958"/>
            <a:ext cx="2012859" cy="369332"/>
          </a:xfrm>
          <a:prstGeom prst="rect">
            <a:avLst/>
          </a:prstGeom>
        </p:spPr>
        <p:txBody>
          <a:bodyPr wrap="none">
            <a:spAutoFit/>
          </a:bodyPr>
          <a:lstStyle/>
          <a:p>
            <a:r>
              <a:rPr lang="en-US"/>
              <a:t>CarbonSpec</a:t>
            </a:r>
            <a:r>
              <a:rPr lang="en-US" dirty="0"/>
              <a:t>/</a:t>
            </a:r>
            <a:r>
              <a:rPr lang="en-US" dirty="0" err="1"/>
              <a:t>TanSat</a:t>
            </a:r>
            <a:endParaRPr lang="en-US" dirty="0"/>
          </a:p>
        </p:txBody>
      </p:sp>
      <p:sp>
        <p:nvSpPr>
          <p:cNvPr id="19" name="Rectangle 18"/>
          <p:cNvSpPr/>
          <p:nvPr/>
        </p:nvSpPr>
        <p:spPr>
          <a:xfrm>
            <a:off x="10084713" y="5713682"/>
            <a:ext cx="1601657" cy="369332"/>
          </a:xfrm>
          <a:prstGeom prst="rect">
            <a:avLst/>
          </a:prstGeom>
        </p:spPr>
        <p:txBody>
          <a:bodyPr wrap="none">
            <a:spAutoFit/>
          </a:bodyPr>
          <a:lstStyle/>
          <a:p>
            <a:r>
              <a:rPr lang="en-US" dirty="0"/>
              <a:t>TROPOMI/S-5p</a:t>
            </a:r>
          </a:p>
        </p:txBody>
      </p:sp>
      <p:sp>
        <p:nvSpPr>
          <p:cNvPr id="20" name="TextBox 19"/>
          <p:cNvSpPr txBox="1"/>
          <p:nvPr/>
        </p:nvSpPr>
        <p:spPr>
          <a:xfrm>
            <a:off x="9700079" y="2549884"/>
            <a:ext cx="1469505" cy="369332"/>
          </a:xfrm>
          <a:prstGeom prst="rect">
            <a:avLst/>
          </a:prstGeom>
          <a:noFill/>
        </p:spPr>
        <p:txBody>
          <a:bodyPr wrap="none" rtlCol="0">
            <a:spAutoFit/>
          </a:bodyPr>
          <a:lstStyle/>
          <a:p>
            <a:r>
              <a:rPr lang="en-US" dirty="0"/>
              <a:t>Spectrometer</a:t>
            </a:r>
          </a:p>
        </p:txBody>
      </p:sp>
      <p:sp>
        <p:nvSpPr>
          <p:cNvPr id="21" name="TextBox 20"/>
          <p:cNvSpPr txBox="1"/>
          <p:nvPr/>
        </p:nvSpPr>
        <p:spPr>
          <a:xfrm>
            <a:off x="9700079" y="2905958"/>
            <a:ext cx="1416157" cy="369332"/>
          </a:xfrm>
          <a:prstGeom prst="rect">
            <a:avLst/>
          </a:prstGeom>
          <a:noFill/>
        </p:spPr>
        <p:txBody>
          <a:bodyPr wrap="none" rtlCol="0">
            <a:spAutoFit/>
          </a:bodyPr>
          <a:lstStyle/>
          <a:p>
            <a:r>
              <a:rPr lang="en-US" dirty="0"/>
              <a:t>Narrowband</a:t>
            </a:r>
          </a:p>
        </p:txBody>
      </p:sp>
      <p:sp>
        <p:nvSpPr>
          <p:cNvPr id="23" name="Rectangle 22"/>
          <p:cNvSpPr/>
          <p:nvPr/>
        </p:nvSpPr>
        <p:spPr>
          <a:xfrm>
            <a:off x="1365919" y="4617020"/>
            <a:ext cx="2599301" cy="1200329"/>
          </a:xfrm>
          <a:prstGeom prst="rect">
            <a:avLst/>
          </a:prstGeom>
          <a:noFill/>
          <a:ln>
            <a:solidFill>
              <a:srgbClr val="FFC000"/>
            </a:solidFill>
          </a:ln>
        </p:spPr>
        <p:txBody>
          <a:bodyPr wrap="none">
            <a:spAutoFit/>
          </a:bodyPr>
          <a:lstStyle/>
          <a:p>
            <a:pPr algn="ctr"/>
            <a:r>
              <a:rPr lang="en-US" b="1" dirty="0"/>
              <a:t>Future instruments: </a:t>
            </a:r>
          </a:p>
          <a:p>
            <a:pPr marL="285750" indent="-285750">
              <a:buFont typeface="Arial" panose="020B0604020202020204" pitchFamily="34" charset="0"/>
              <a:buChar char="•"/>
            </a:pPr>
            <a:r>
              <a:rPr lang="en-US" b="1" dirty="0">
                <a:solidFill>
                  <a:srgbClr val="00B050"/>
                </a:solidFill>
              </a:rPr>
              <a:t>3MI/METOP-SG, </a:t>
            </a:r>
          </a:p>
          <a:p>
            <a:pPr marL="285750" indent="-285750">
              <a:buFont typeface="Arial" panose="020B0604020202020204" pitchFamily="34" charset="0"/>
              <a:buChar char="•"/>
            </a:pPr>
            <a:r>
              <a:rPr lang="en-US" b="1" dirty="0">
                <a:solidFill>
                  <a:srgbClr val="00B050"/>
                </a:solidFill>
              </a:rPr>
              <a:t>MAIA </a:t>
            </a:r>
          </a:p>
          <a:p>
            <a:pPr marL="285750" indent="-285750">
              <a:buFont typeface="Arial" panose="020B0604020202020204" pitchFamily="34" charset="0"/>
              <a:buChar char="•"/>
            </a:pPr>
            <a:r>
              <a:rPr lang="en-US" b="1" dirty="0">
                <a:solidFill>
                  <a:srgbClr val="FFC000"/>
                </a:solidFill>
              </a:rPr>
              <a:t>OCI, </a:t>
            </a:r>
            <a:r>
              <a:rPr lang="en-US" b="1" dirty="0" err="1">
                <a:solidFill>
                  <a:srgbClr val="FFC000"/>
                </a:solidFill>
              </a:rPr>
              <a:t>SpexOne</a:t>
            </a:r>
            <a:r>
              <a:rPr lang="en-US" b="1" dirty="0">
                <a:solidFill>
                  <a:srgbClr val="FFC000"/>
                </a:solidFill>
              </a:rPr>
              <a:t> on PACE</a:t>
            </a:r>
          </a:p>
        </p:txBody>
      </p:sp>
      <p:sp>
        <p:nvSpPr>
          <p:cNvPr id="24" name="Rectangle 23"/>
          <p:cNvSpPr/>
          <p:nvPr/>
        </p:nvSpPr>
        <p:spPr>
          <a:xfrm>
            <a:off x="9235510" y="2557527"/>
            <a:ext cx="2133600" cy="72540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148EED3-BBC9-0D42-BFB0-A65605EA2BCA}" type="slidenum">
              <a:rPr lang="en-US" smtClean="0"/>
              <a:t>21</a:t>
            </a:fld>
            <a:endParaRPr lang="en-US"/>
          </a:p>
        </p:txBody>
      </p:sp>
    </p:spTree>
    <p:extLst>
      <p:ext uri="{BB962C8B-B14F-4D97-AF65-F5344CB8AC3E}">
        <p14:creationId xmlns:p14="http://schemas.microsoft.com/office/powerpoint/2010/main" val="256372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The Deep Space Climate Observatory (DSCOVR)</a:t>
            </a:r>
            <a:endParaRPr lang="en-US" sz="3200" dirty="0"/>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1591734" y="875559"/>
            <a:ext cx="5229985" cy="4681643"/>
          </a:xfrm>
          <a:prstGeom prst="rect">
            <a:avLst/>
          </a:prstGeom>
        </p:spPr>
      </p:pic>
      <p:sp>
        <p:nvSpPr>
          <p:cNvPr id="16" name="Rectangle 15"/>
          <p:cNvSpPr/>
          <p:nvPr/>
        </p:nvSpPr>
        <p:spPr>
          <a:xfrm>
            <a:off x="5231821" y="5310981"/>
            <a:ext cx="1728358" cy="246221"/>
          </a:xfrm>
          <a:prstGeom prst="rect">
            <a:avLst/>
          </a:prstGeom>
        </p:spPr>
        <p:txBody>
          <a:bodyPr wrap="none">
            <a:spAutoFit/>
          </a:bodyPr>
          <a:lstStyle/>
          <a:p>
            <a:r>
              <a:rPr lang="en-US" sz="1000" dirty="0">
                <a:solidFill>
                  <a:schemeClr val="bg1"/>
                </a:solidFill>
              </a:rPr>
              <a:t>https://</a:t>
            </a:r>
            <a:r>
              <a:rPr lang="en-US" sz="1000" dirty="0" err="1">
                <a:solidFill>
                  <a:schemeClr val="bg1"/>
                </a:solidFill>
              </a:rPr>
              <a:t>www.nesdis.noaa.gov</a:t>
            </a:r>
            <a:endParaRPr lang="en-US" sz="1000" dirty="0">
              <a:solidFill>
                <a:schemeClr val="bg1"/>
              </a:solidFill>
            </a:endParaRPr>
          </a:p>
        </p:txBody>
      </p:sp>
      <p:sp>
        <p:nvSpPr>
          <p:cNvPr id="20" name="TextBox 19"/>
          <p:cNvSpPr txBox="1"/>
          <p:nvPr/>
        </p:nvSpPr>
        <p:spPr>
          <a:xfrm>
            <a:off x="3706308" y="1518992"/>
            <a:ext cx="3295140" cy="707886"/>
          </a:xfrm>
          <a:prstGeom prst="rect">
            <a:avLst/>
          </a:prstGeom>
          <a:noFill/>
        </p:spPr>
        <p:txBody>
          <a:bodyPr wrap="square" rtlCol="0">
            <a:spAutoFit/>
          </a:bodyPr>
          <a:lstStyle/>
          <a:p>
            <a:r>
              <a:rPr lang="en-US" sz="2000" b="1" dirty="0">
                <a:solidFill>
                  <a:schemeClr val="bg1"/>
                </a:solidFill>
              </a:rPr>
              <a:t>Parked at Lagrange-1 pint, 1.5 million km from earth.</a:t>
            </a:r>
          </a:p>
        </p:txBody>
      </p:sp>
      <p:sp>
        <p:nvSpPr>
          <p:cNvPr id="28" name="TextBox 27">
            <a:extLst>
              <a:ext uri="{FF2B5EF4-FFF2-40B4-BE49-F238E27FC236}">
                <a16:creationId xmlns:a16="http://schemas.microsoft.com/office/drawing/2014/main" id="{852F2A50-67CC-EA43-BCA2-073CCD8A6B4E}"/>
              </a:ext>
            </a:extLst>
          </p:cNvPr>
          <p:cNvSpPr txBox="1"/>
          <p:nvPr/>
        </p:nvSpPr>
        <p:spPr>
          <a:xfrm>
            <a:off x="722871" y="6194912"/>
            <a:ext cx="2651125" cy="323165"/>
          </a:xfrm>
          <a:prstGeom prst="rect">
            <a:avLst/>
          </a:prstGeom>
          <a:noFill/>
        </p:spPr>
        <p:txBody>
          <a:bodyPr wrap="square">
            <a:spAutoFit/>
          </a:bodyPr>
          <a:lstStyle/>
          <a:p>
            <a:pPr algn="ctr" defTabSz="380985">
              <a:defRPr/>
            </a:pPr>
            <a:r>
              <a:rPr lang="en-US" sz="1500" b="1" dirty="0">
                <a:solidFill>
                  <a:srgbClr val="000000"/>
                </a:solidFill>
                <a:latin typeface="Helvetica"/>
              </a:rPr>
              <a:t>Launched, Feb. 11, 2015  </a:t>
            </a:r>
          </a:p>
        </p:txBody>
      </p:sp>
      <p:pic>
        <p:nvPicPr>
          <p:cNvPr id="29" name="Picture 6">
            <a:extLst>
              <a:ext uri="{FF2B5EF4-FFF2-40B4-BE49-F238E27FC236}">
                <a16:creationId xmlns:a16="http://schemas.microsoft.com/office/drawing/2014/main" id="{A67FB19C-E765-9A46-9218-B0AC2BBF67E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1338" y="4498661"/>
            <a:ext cx="3041385" cy="1709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Arrow Connector 9">
            <a:extLst>
              <a:ext uri="{FF2B5EF4-FFF2-40B4-BE49-F238E27FC236}">
                <a16:creationId xmlns:a16="http://schemas.microsoft.com/office/drawing/2014/main" id="{3D860321-8589-0E47-A854-80E7A289AF04}"/>
              </a:ext>
            </a:extLst>
          </p:cNvPr>
          <p:cNvCxnSpPr>
            <a:cxnSpLocks noChangeShapeType="1"/>
          </p:cNvCxnSpPr>
          <p:nvPr/>
        </p:nvCxnSpPr>
        <p:spPr bwMode="auto">
          <a:xfrm flipV="1">
            <a:off x="2443973" y="3429000"/>
            <a:ext cx="2909905" cy="1558586"/>
          </a:xfrm>
          <a:prstGeom prst="straightConnector1">
            <a:avLst/>
          </a:prstGeom>
          <a:noFill/>
          <a:ln w="22225">
            <a:solidFill>
              <a:srgbClr val="FF0000"/>
            </a:solidFill>
            <a:round/>
            <a:headEnd/>
            <a:tailEnd type="arrow" w="med" len="med"/>
          </a:ln>
          <a:extLst>
            <a:ext uri="{909E8E84-426E-40DD-AFC4-6F175D3DCCD1}">
              <a14:hiddenFill xmlns:a14="http://schemas.microsoft.com/office/drawing/2010/main">
                <a:noFill/>
              </a14:hiddenFill>
            </a:ext>
          </a:extLst>
        </p:spPr>
      </p:cxnSp>
      <p:sp>
        <p:nvSpPr>
          <p:cNvPr id="12" name="Rectangle 11"/>
          <p:cNvSpPr/>
          <p:nvPr/>
        </p:nvSpPr>
        <p:spPr>
          <a:xfrm rot="19939861">
            <a:off x="2790503" y="4121539"/>
            <a:ext cx="1397495" cy="338554"/>
          </a:xfrm>
          <a:prstGeom prst="rect">
            <a:avLst/>
          </a:prstGeom>
        </p:spPr>
        <p:txBody>
          <a:bodyPr wrap="square">
            <a:spAutoFit/>
          </a:bodyPr>
          <a:lstStyle/>
          <a:p>
            <a:r>
              <a:rPr lang="en-US" sz="1600" b="1" dirty="0">
                <a:solidFill>
                  <a:srgbClr val="FF0000"/>
                </a:solidFill>
                <a:latin typeface="arial" charset="0"/>
              </a:rPr>
              <a:t>120 days</a:t>
            </a:r>
            <a:endParaRPr lang="en-US" sz="1600" b="1" dirty="0">
              <a:solidFill>
                <a:srgbClr val="FF0000"/>
              </a:solidFill>
            </a:endParaRPr>
          </a:p>
        </p:txBody>
      </p:sp>
      <p:grpSp>
        <p:nvGrpSpPr>
          <p:cNvPr id="6" name="Group 5">
            <a:extLst>
              <a:ext uri="{FF2B5EF4-FFF2-40B4-BE49-F238E27FC236}">
                <a16:creationId xmlns:a16="http://schemas.microsoft.com/office/drawing/2014/main" id="{D9E76221-8B2D-864B-A58C-EAD08CF92602}"/>
              </a:ext>
            </a:extLst>
          </p:cNvPr>
          <p:cNvGrpSpPr/>
          <p:nvPr/>
        </p:nvGrpSpPr>
        <p:grpSpPr>
          <a:xfrm>
            <a:off x="7446886" y="1000986"/>
            <a:ext cx="4227249" cy="5193926"/>
            <a:chOff x="7552903" y="1186514"/>
            <a:chExt cx="4227249" cy="5193926"/>
          </a:xfrm>
        </p:grpSpPr>
        <p:pic>
          <p:nvPicPr>
            <p:cNvPr id="5" name="Picture 4">
              <a:extLst>
                <a:ext uri="{FF2B5EF4-FFF2-40B4-BE49-F238E27FC236}">
                  <a16:creationId xmlns:a16="http://schemas.microsoft.com/office/drawing/2014/main" id="{ADDB35C7-E04E-164F-A771-F763A796B817}"/>
                </a:ext>
              </a:extLst>
            </p:cNvPr>
            <p:cNvPicPr>
              <a:picLocks noChangeAspect="1"/>
            </p:cNvPicPr>
            <p:nvPr/>
          </p:nvPicPr>
          <p:blipFill>
            <a:blip r:embed="rId5"/>
            <a:stretch>
              <a:fillRect/>
            </a:stretch>
          </p:blipFill>
          <p:spPr>
            <a:xfrm>
              <a:off x="7552903" y="2153191"/>
              <a:ext cx="4227249" cy="4227249"/>
            </a:xfrm>
            <a:prstGeom prst="rect">
              <a:avLst/>
            </a:prstGeom>
          </p:spPr>
        </p:pic>
        <p:grpSp>
          <p:nvGrpSpPr>
            <p:cNvPr id="33" name="Group 32">
              <a:extLst>
                <a:ext uri="{FF2B5EF4-FFF2-40B4-BE49-F238E27FC236}">
                  <a16:creationId xmlns:a16="http://schemas.microsoft.com/office/drawing/2014/main" id="{BE181DB5-287E-D34B-AC87-C8875BA51CF4}"/>
                </a:ext>
              </a:extLst>
            </p:cNvPr>
            <p:cNvGrpSpPr/>
            <p:nvPr/>
          </p:nvGrpSpPr>
          <p:grpSpPr>
            <a:xfrm>
              <a:off x="7561443" y="1186514"/>
              <a:ext cx="4089549" cy="5117259"/>
              <a:chOff x="7561443" y="1008714"/>
              <a:chExt cx="4089549" cy="5117259"/>
            </a:xfrm>
          </p:grpSpPr>
          <p:sp>
            <p:nvSpPr>
              <p:cNvPr id="8" name="TextBox 7"/>
              <p:cNvSpPr txBox="1"/>
              <p:nvPr/>
            </p:nvSpPr>
            <p:spPr>
              <a:xfrm>
                <a:off x="10324988" y="2024377"/>
                <a:ext cx="1326004" cy="369332"/>
              </a:xfrm>
              <a:prstGeom prst="rect">
                <a:avLst/>
              </a:prstGeom>
              <a:noFill/>
            </p:spPr>
            <p:txBody>
              <a:bodyPr wrap="none" rtlCol="0">
                <a:spAutoFit/>
              </a:bodyPr>
              <a:lstStyle/>
              <a:p>
                <a:r>
                  <a:rPr lang="en-US" dirty="0">
                    <a:solidFill>
                      <a:schemeClr val="bg1">
                        <a:lumMod val="85000"/>
                      </a:schemeClr>
                    </a:solidFill>
                  </a:rPr>
                  <a:t>2048 x 2048</a:t>
                </a:r>
              </a:p>
            </p:txBody>
          </p:sp>
          <p:sp>
            <p:nvSpPr>
              <p:cNvPr id="10" name="Rectangle 9"/>
              <p:cNvSpPr/>
              <p:nvPr/>
            </p:nvSpPr>
            <p:spPr>
              <a:xfrm>
                <a:off x="7561443" y="1008714"/>
                <a:ext cx="4030213" cy="1200329"/>
              </a:xfrm>
              <a:prstGeom prst="rect">
                <a:avLst/>
              </a:prstGeom>
              <a:noFill/>
              <a:ln>
                <a:noFill/>
              </a:ln>
            </p:spPr>
            <p:txBody>
              <a:bodyPr wrap="square">
                <a:spAutoFit/>
              </a:bodyPr>
              <a:lstStyle/>
              <a:p>
                <a:pPr marL="285750" indent="-285750">
                  <a:buFont typeface="Arial" charset="0"/>
                  <a:buChar char="•"/>
                </a:pPr>
                <a:r>
                  <a:rPr lang="en-US" b="1" dirty="0"/>
                  <a:t>EPIC shots the entire sun-lit earth every 1 – 2 hours with 10 bands</a:t>
                </a:r>
              </a:p>
              <a:p>
                <a:pPr marL="285750" indent="-285750">
                  <a:buFont typeface="Arial" charset="0"/>
                  <a:buChar char="•"/>
                </a:pPr>
                <a:r>
                  <a:rPr lang="en-US" b="1" dirty="0"/>
                  <a:t>8km x 8km pixel size at nadir</a:t>
                </a:r>
              </a:p>
              <a:p>
                <a:pPr marL="285750" indent="-285750">
                  <a:buFont typeface="Arial" charset="0"/>
                  <a:buChar char="•"/>
                </a:pPr>
                <a:endParaRPr lang="en-US" b="1" dirty="0"/>
              </a:p>
            </p:txBody>
          </p:sp>
          <p:sp>
            <p:nvSpPr>
              <p:cNvPr id="17" name="Rectangle 16"/>
              <p:cNvSpPr/>
              <p:nvPr/>
            </p:nvSpPr>
            <p:spPr>
              <a:xfrm>
                <a:off x="7658358" y="5864363"/>
                <a:ext cx="1657826" cy="261610"/>
              </a:xfrm>
              <a:prstGeom prst="rect">
                <a:avLst/>
              </a:prstGeom>
            </p:spPr>
            <p:txBody>
              <a:bodyPr wrap="none">
                <a:spAutoFit/>
              </a:bodyPr>
              <a:lstStyle/>
              <a:p>
                <a:r>
                  <a:rPr lang="en-US" sz="1100" dirty="0">
                    <a:solidFill>
                      <a:schemeClr val="bg1"/>
                    </a:solidFill>
                  </a:rPr>
                  <a:t>https://</a:t>
                </a:r>
                <a:r>
                  <a:rPr lang="en-US" sz="1100" dirty="0" err="1">
                    <a:solidFill>
                      <a:schemeClr val="bg1"/>
                    </a:solidFill>
                  </a:rPr>
                  <a:t>epic.gsfc.nasa.gov</a:t>
                </a:r>
                <a:endParaRPr lang="en-US" sz="1100" dirty="0">
                  <a:solidFill>
                    <a:schemeClr val="bg1"/>
                  </a:solidFill>
                </a:endParaRPr>
              </a:p>
            </p:txBody>
          </p:sp>
        </p:grpSp>
      </p:grpSp>
      <p:sp>
        <p:nvSpPr>
          <p:cNvPr id="34" name="Slide Number Placeholder 33">
            <a:extLst>
              <a:ext uri="{FF2B5EF4-FFF2-40B4-BE49-F238E27FC236}">
                <a16:creationId xmlns:a16="http://schemas.microsoft.com/office/drawing/2014/main" id="{3DACF698-F901-684C-9103-C59FA418CB93}"/>
              </a:ext>
            </a:extLst>
          </p:cNvPr>
          <p:cNvSpPr>
            <a:spLocks noGrp="1"/>
          </p:cNvSpPr>
          <p:nvPr>
            <p:ph type="sldNum" sz="quarter" idx="12"/>
          </p:nvPr>
        </p:nvSpPr>
        <p:spPr/>
        <p:txBody>
          <a:bodyPr/>
          <a:lstStyle/>
          <a:p>
            <a:fld id="{A148EED3-BBC9-0D42-BFB0-A65605EA2BCA}" type="slidenum">
              <a:rPr lang="en-US" smtClean="0"/>
              <a:pPr/>
              <a:t>2</a:t>
            </a:fld>
            <a:endParaRPr lang="en-US" dirty="0"/>
          </a:p>
        </p:txBody>
      </p:sp>
    </p:spTree>
    <p:extLst>
      <p:ext uri="{BB962C8B-B14F-4D97-AF65-F5344CB8AC3E}">
        <p14:creationId xmlns:p14="http://schemas.microsoft.com/office/powerpoint/2010/main" val="23399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42DF790-E8EE-C74A-BBC0-BA106833807C}"/>
              </a:ext>
            </a:extLst>
          </p:cNvPr>
          <p:cNvGrpSpPr/>
          <p:nvPr/>
        </p:nvGrpSpPr>
        <p:grpSpPr>
          <a:xfrm>
            <a:off x="8131363" y="1064423"/>
            <a:ext cx="2894842" cy="5353202"/>
            <a:chOff x="908989" y="1038711"/>
            <a:chExt cx="2894842" cy="5353202"/>
          </a:xfrm>
        </p:grpSpPr>
        <p:pic>
          <p:nvPicPr>
            <p:cNvPr id="5" name="Picture 4">
              <a:extLst>
                <a:ext uri="{FF2B5EF4-FFF2-40B4-BE49-F238E27FC236}">
                  <a16:creationId xmlns:a16="http://schemas.microsoft.com/office/drawing/2014/main" id="{F9567EDC-1C65-8644-A1B9-CC21E58BCB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5638" y="2674580"/>
              <a:ext cx="2622550" cy="1796419"/>
            </a:xfrm>
            <a:prstGeom prst="rect">
              <a:avLst/>
            </a:prstGeom>
          </p:spPr>
        </p:pic>
        <p:pic>
          <p:nvPicPr>
            <p:cNvPr id="13" name="Picture 4">
              <a:extLst>
                <a:ext uri="{FF2B5EF4-FFF2-40B4-BE49-F238E27FC236}">
                  <a16:creationId xmlns:a16="http://schemas.microsoft.com/office/drawing/2014/main" id="{BD9D24BC-9057-1442-907F-0C608FBEC96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08989" y="4470355"/>
              <a:ext cx="2835847" cy="1921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id="{5BCAA845-EEEE-484E-933B-46717AD9ADC4}"/>
                </a:ext>
              </a:extLst>
            </p:cNvPr>
            <p:cNvPicPr/>
            <p:nvPr/>
          </p:nvPicPr>
          <p:blipFill>
            <a:blip r:embed="rId5" cstate="print">
              <a:extLst>
                <a:ext uri="{28A0092B-C50C-407E-A947-70E740481C1C}">
                  <a14:useLocalDpi xmlns:a14="http://schemas.microsoft.com/office/drawing/2010/main"/>
                </a:ext>
              </a:extLst>
            </a:blip>
            <a:stretch>
              <a:fillRect/>
            </a:stretch>
          </p:blipFill>
          <p:spPr>
            <a:xfrm>
              <a:off x="908989" y="1038711"/>
              <a:ext cx="2894842" cy="1622907"/>
            </a:xfrm>
            <a:prstGeom prst="rect">
              <a:avLst/>
            </a:prstGeom>
          </p:spPr>
        </p:pic>
      </p:grpSp>
      <p:sp>
        <p:nvSpPr>
          <p:cNvPr id="2" name="Title 1">
            <a:extLst>
              <a:ext uri="{FF2B5EF4-FFF2-40B4-BE49-F238E27FC236}">
                <a16:creationId xmlns:a16="http://schemas.microsoft.com/office/drawing/2014/main" id="{0F0B780D-0E65-D046-BC65-9D7F8315D16E}"/>
              </a:ext>
            </a:extLst>
          </p:cNvPr>
          <p:cNvSpPr>
            <a:spLocks noGrp="1"/>
          </p:cNvSpPr>
          <p:nvPr>
            <p:ph type="title"/>
          </p:nvPr>
        </p:nvSpPr>
        <p:spPr/>
        <p:txBody>
          <a:bodyPr/>
          <a:lstStyle/>
          <a:p>
            <a:r>
              <a:rPr lang="en-US" dirty="0"/>
              <a:t>EPIC’s O</a:t>
            </a:r>
            <a:r>
              <a:rPr lang="en-US" baseline="-25000" dirty="0"/>
              <a:t>2</a:t>
            </a:r>
            <a:r>
              <a:rPr lang="en-US" dirty="0"/>
              <a:t> A and B bands for aerosol/cloud height information</a:t>
            </a:r>
          </a:p>
        </p:txBody>
      </p:sp>
      <p:sp>
        <p:nvSpPr>
          <p:cNvPr id="4" name="Slide Number Placeholder 3">
            <a:extLst>
              <a:ext uri="{FF2B5EF4-FFF2-40B4-BE49-F238E27FC236}">
                <a16:creationId xmlns:a16="http://schemas.microsoft.com/office/drawing/2014/main" id="{0DE2D862-AF63-114E-BB16-BD6E8346BB83}"/>
              </a:ext>
            </a:extLst>
          </p:cNvPr>
          <p:cNvSpPr>
            <a:spLocks noGrp="1"/>
          </p:cNvSpPr>
          <p:nvPr>
            <p:ph type="sldNum" sz="quarter" idx="12"/>
          </p:nvPr>
        </p:nvSpPr>
        <p:spPr/>
        <p:txBody>
          <a:bodyPr/>
          <a:lstStyle/>
          <a:p>
            <a:fld id="{A148EED3-BBC9-0D42-BFB0-A65605EA2BCA}" type="slidenum">
              <a:rPr lang="en-US" smtClean="0"/>
              <a:t>3</a:t>
            </a:fld>
            <a:endParaRPr lang="en-US"/>
          </a:p>
        </p:txBody>
      </p:sp>
      <p:grpSp>
        <p:nvGrpSpPr>
          <p:cNvPr id="41" name="Group 40">
            <a:extLst>
              <a:ext uri="{FF2B5EF4-FFF2-40B4-BE49-F238E27FC236}">
                <a16:creationId xmlns:a16="http://schemas.microsoft.com/office/drawing/2014/main" id="{B4ACF26E-FFB9-A741-802E-45A41BB85644}"/>
              </a:ext>
            </a:extLst>
          </p:cNvPr>
          <p:cNvGrpSpPr/>
          <p:nvPr/>
        </p:nvGrpSpPr>
        <p:grpSpPr>
          <a:xfrm>
            <a:off x="806111" y="891063"/>
            <a:ext cx="7061180" cy="5884317"/>
            <a:chOff x="806111" y="891063"/>
            <a:chExt cx="7061180" cy="5884317"/>
          </a:xfrm>
        </p:grpSpPr>
        <p:pic>
          <p:nvPicPr>
            <p:cNvPr id="12" name="Picture 11">
              <a:extLst>
                <a:ext uri="{FF2B5EF4-FFF2-40B4-BE49-F238E27FC236}">
                  <a16:creationId xmlns:a16="http://schemas.microsoft.com/office/drawing/2014/main" id="{E991E4B2-2A7D-5F43-AAE6-71DDCBFD5A27}"/>
                </a:ext>
              </a:extLst>
            </p:cNvPr>
            <p:cNvPicPr>
              <a:picLocks noChangeAspect="1"/>
            </p:cNvPicPr>
            <p:nvPr/>
          </p:nvPicPr>
          <p:blipFill>
            <a:blip r:embed="rId6"/>
            <a:stretch>
              <a:fillRect/>
            </a:stretch>
          </p:blipFill>
          <p:spPr>
            <a:xfrm>
              <a:off x="806111" y="891063"/>
              <a:ext cx="7061180" cy="5884317"/>
            </a:xfrm>
            <a:prstGeom prst="rect">
              <a:avLst/>
            </a:prstGeom>
          </p:spPr>
        </p:pic>
        <p:sp>
          <p:nvSpPr>
            <p:cNvPr id="7" name="TextBox 6">
              <a:extLst>
                <a:ext uri="{FF2B5EF4-FFF2-40B4-BE49-F238E27FC236}">
                  <a16:creationId xmlns:a16="http://schemas.microsoft.com/office/drawing/2014/main" id="{1F293AB5-BCF6-7541-A4BB-76702A850B12}"/>
                </a:ext>
              </a:extLst>
            </p:cNvPr>
            <p:cNvSpPr txBox="1"/>
            <p:nvPr/>
          </p:nvSpPr>
          <p:spPr>
            <a:xfrm>
              <a:off x="3439373" y="891893"/>
              <a:ext cx="1943512" cy="368501"/>
            </a:xfrm>
            <a:prstGeom prst="rect">
              <a:avLst/>
            </a:prstGeom>
            <a:solidFill>
              <a:schemeClr val="bg1"/>
            </a:solidFill>
          </p:spPr>
          <p:txBody>
            <a:bodyPr wrap="square" rtlCol="0">
              <a:spAutoFit/>
            </a:bodyPr>
            <a:lstStyle/>
            <a:p>
              <a:r>
                <a:rPr lang="en-US" b="1" dirty="0"/>
                <a:t>EPIC’s 10 Channels</a:t>
              </a:r>
            </a:p>
          </p:txBody>
        </p:sp>
        <p:sp>
          <p:nvSpPr>
            <p:cNvPr id="15" name="TextBox 14">
              <a:extLst>
                <a:ext uri="{FF2B5EF4-FFF2-40B4-BE49-F238E27FC236}">
                  <a16:creationId xmlns:a16="http://schemas.microsoft.com/office/drawing/2014/main" id="{D0F3967C-688B-6048-A692-6FEA236279B4}"/>
                </a:ext>
              </a:extLst>
            </p:cNvPr>
            <p:cNvSpPr txBox="1"/>
            <p:nvPr/>
          </p:nvSpPr>
          <p:spPr>
            <a:xfrm>
              <a:off x="2403318" y="3768253"/>
              <a:ext cx="1174079" cy="369332"/>
            </a:xfrm>
            <a:prstGeom prst="rect">
              <a:avLst/>
            </a:prstGeom>
            <a:solidFill>
              <a:schemeClr val="bg1"/>
            </a:solidFill>
          </p:spPr>
          <p:txBody>
            <a:bodyPr wrap="square" rtlCol="0">
              <a:spAutoFit/>
            </a:bodyPr>
            <a:lstStyle/>
            <a:p>
              <a:r>
                <a:rPr lang="en-US" b="1" dirty="0"/>
                <a:t>O</a:t>
              </a:r>
              <a:r>
                <a:rPr lang="en-US" b="1" baseline="-25000" dirty="0"/>
                <a:t>2</a:t>
              </a:r>
              <a:r>
                <a:rPr lang="en-US" b="1" dirty="0"/>
                <a:t> B Band</a:t>
              </a:r>
            </a:p>
          </p:txBody>
        </p:sp>
        <p:sp>
          <p:nvSpPr>
            <p:cNvPr id="16" name="TextBox 15">
              <a:extLst>
                <a:ext uri="{FF2B5EF4-FFF2-40B4-BE49-F238E27FC236}">
                  <a16:creationId xmlns:a16="http://schemas.microsoft.com/office/drawing/2014/main" id="{7C2FDC67-48EC-2B43-B272-BB4C18C3D6C0}"/>
                </a:ext>
              </a:extLst>
            </p:cNvPr>
            <p:cNvSpPr txBox="1"/>
            <p:nvPr/>
          </p:nvSpPr>
          <p:spPr>
            <a:xfrm>
              <a:off x="5560719" y="3768253"/>
              <a:ext cx="1174079" cy="369332"/>
            </a:xfrm>
            <a:prstGeom prst="rect">
              <a:avLst/>
            </a:prstGeom>
            <a:solidFill>
              <a:schemeClr val="bg1"/>
            </a:solidFill>
          </p:spPr>
          <p:txBody>
            <a:bodyPr wrap="square" rtlCol="0">
              <a:spAutoFit/>
            </a:bodyPr>
            <a:lstStyle/>
            <a:p>
              <a:r>
                <a:rPr lang="en-US" b="1" dirty="0"/>
                <a:t>O</a:t>
              </a:r>
              <a:r>
                <a:rPr lang="en-US" b="1" baseline="-25000" dirty="0"/>
                <a:t>2</a:t>
              </a:r>
              <a:r>
                <a:rPr lang="en-US" b="1" dirty="0"/>
                <a:t> A Band</a:t>
              </a:r>
            </a:p>
          </p:txBody>
        </p:sp>
        <p:sp>
          <p:nvSpPr>
            <p:cNvPr id="17" name="TextBox 16">
              <a:extLst>
                <a:ext uri="{FF2B5EF4-FFF2-40B4-BE49-F238E27FC236}">
                  <a16:creationId xmlns:a16="http://schemas.microsoft.com/office/drawing/2014/main" id="{C8B10E08-26C3-3F4F-88D2-99E97E7773CC}"/>
                </a:ext>
              </a:extLst>
            </p:cNvPr>
            <p:cNvSpPr txBox="1"/>
            <p:nvPr/>
          </p:nvSpPr>
          <p:spPr>
            <a:xfrm>
              <a:off x="1508470" y="2031235"/>
              <a:ext cx="636713" cy="460704"/>
            </a:xfrm>
            <a:prstGeom prst="rect">
              <a:avLst/>
            </a:prstGeom>
            <a:noFill/>
          </p:spPr>
          <p:txBody>
            <a:bodyPr wrap="none" rtlCol="0">
              <a:spAutoFit/>
            </a:bodyPr>
            <a:lstStyle/>
            <a:p>
              <a:pPr>
                <a:lnSpc>
                  <a:spcPts val="1400"/>
                </a:lnSpc>
              </a:pPr>
              <a:r>
                <a:rPr lang="en-US" sz="1600" dirty="0">
                  <a:solidFill>
                    <a:srgbClr val="0070C0"/>
                  </a:solidFill>
                </a:rPr>
                <a:t>317</a:t>
              </a:r>
            </a:p>
            <a:p>
              <a:pPr>
                <a:lnSpc>
                  <a:spcPts val="1400"/>
                </a:lnSpc>
              </a:pPr>
              <a:r>
                <a:rPr lang="en-US" sz="1600" dirty="0">
                  <a:solidFill>
                    <a:srgbClr val="0070C0"/>
                  </a:solidFill>
                </a:rPr>
                <a:t>   325</a:t>
              </a:r>
            </a:p>
          </p:txBody>
        </p:sp>
        <p:sp>
          <p:nvSpPr>
            <p:cNvPr id="18" name="TextBox 17">
              <a:extLst>
                <a:ext uri="{FF2B5EF4-FFF2-40B4-BE49-F238E27FC236}">
                  <a16:creationId xmlns:a16="http://schemas.microsoft.com/office/drawing/2014/main" id="{77AD7692-985F-A847-B447-DA8821BB3073}"/>
                </a:ext>
              </a:extLst>
            </p:cNvPr>
            <p:cNvSpPr txBox="1"/>
            <p:nvPr/>
          </p:nvSpPr>
          <p:spPr>
            <a:xfrm>
              <a:off x="1990849" y="2474161"/>
              <a:ext cx="497252" cy="252313"/>
            </a:xfrm>
            <a:prstGeom prst="rect">
              <a:avLst/>
            </a:prstGeom>
            <a:noFill/>
          </p:spPr>
          <p:txBody>
            <a:bodyPr wrap="none" rtlCol="0">
              <a:spAutoFit/>
            </a:bodyPr>
            <a:lstStyle/>
            <a:p>
              <a:pPr>
                <a:lnSpc>
                  <a:spcPts val="1100"/>
                </a:lnSpc>
              </a:pPr>
              <a:r>
                <a:rPr lang="en-US" sz="1600" dirty="0">
                  <a:solidFill>
                    <a:srgbClr val="0070C0"/>
                  </a:solidFill>
                </a:rPr>
                <a:t>340</a:t>
              </a:r>
            </a:p>
          </p:txBody>
        </p:sp>
        <p:sp>
          <p:nvSpPr>
            <p:cNvPr id="19" name="TextBox 18">
              <a:extLst>
                <a:ext uri="{FF2B5EF4-FFF2-40B4-BE49-F238E27FC236}">
                  <a16:creationId xmlns:a16="http://schemas.microsoft.com/office/drawing/2014/main" id="{D8C55F00-7E3D-1949-AA30-B19458343D92}"/>
                </a:ext>
              </a:extLst>
            </p:cNvPr>
            <p:cNvSpPr txBox="1"/>
            <p:nvPr/>
          </p:nvSpPr>
          <p:spPr>
            <a:xfrm>
              <a:off x="2571079" y="2521686"/>
              <a:ext cx="497252" cy="252313"/>
            </a:xfrm>
            <a:prstGeom prst="rect">
              <a:avLst/>
            </a:prstGeom>
            <a:noFill/>
          </p:spPr>
          <p:txBody>
            <a:bodyPr wrap="none" rtlCol="0">
              <a:spAutoFit/>
            </a:bodyPr>
            <a:lstStyle/>
            <a:p>
              <a:pPr>
                <a:lnSpc>
                  <a:spcPts val="1100"/>
                </a:lnSpc>
              </a:pPr>
              <a:r>
                <a:rPr lang="en-US" sz="1600" dirty="0">
                  <a:solidFill>
                    <a:srgbClr val="0070C0"/>
                  </a:solidFill>
                </a:rPr>
                <a:t>388</a:t>
              </a:r>
            </a:p>
          </p:txBody>
        </p:sp>
        <p:sp>
          <p:nvSpPr>
            <p:cNvPr id="20" name="TextBox 19">
              <a:extLst>
                <a:ext uri="{FF2B5EF4-FFF2-40B4-BE49-F238E27FC236}">
                  <a16:creationId xmlns:a16="http://schemas.microsoft.com/office/drawing/2014/main" id="{6D13769E-376B-BF46-8DE9-3816D92BF72E}"/>
                </a:ext>
              </a:extLst>
            </p:cNvPr>
            <p:cNvSpPr txBox="1"/>
            <p:nvPr/>
          </p:nvSpPr>
          <p:spPr>
            <a:xfrm>
              <a:off x="3225253" y="2516336"/>
              <a:ext cx="497252" cy="252313"/>
            </a:xfrm>
            <a:prstGeom prst="rect">
              <a:avLst/>
            </a:prstGeom>
            <a:noFill/>
          </p:spPr>
          <p:txBody>
            <a:bodyPr wrap="none" rtlCol="0">
              <a:spAutoFit/>
            </a:bodyPr>
            <a:lstStyle/>
            <a:p>
              <a:pPr>
                <a:lnSpc>
                  <a:spcPts val="1100"/>
                </a:lnSpc>
              </a:pPr>
              <a:r>
                <a:rPr lang="en-US" sz="1600" dirty="0">
                  <a:solidFill>
                    <a:srgbClr val="0070C0"/>
                  </a:solidFill>
                </a:rPr>
                <a:t>443</a:t>
              </a:r>
            </a:p>
          </p:txBody>
        </p:sp>
        <p:sp>
          <p:nvSpPr>
            <p:cNvPr id="21" name="TextBox 20">
              <a:extLst>
                <a:ext uri="{FF2B5EF4-FFF2-40B4-BE49-F238E27FC236}">
                  <a16:creationId xmlns:a16="http://schemas.microsoft.com/office/drawing/2014/main" id="{BD111CD4-A451-6244-A359-D9DCB995B094}"/>
                </a:ext>
              </a:extLst>
            </p:cNvPr>
            <p:cNvSpPr txBox="1"/>
            <p:nvPr/>
          </p:nvSpPr>
          <p:spPr>
            <a:xfrm>
              <a:off x="4524653" y="2528451"/>
              <a:ext cx="497252" cy="252313"/>
            </a:xfrm>
            <a:prstGeom prst="rect">
              <a:avLst/>
            </a:prstGeom>
            <a:noFill/>
          </p:spPr>
          <p:txBody>
            <a:bodyPr wrap="none" rtlCol="0">
              <a:spAutoFit/>
            </a:bodyPr>
            <a:lstStyle/>
            <a:p>
              <a:pPr>
                <a:lnSpc>
                  <a:spcPts val="1100"/>
                </a:lnSpc>
              </a:pPr>
              <a:r>
                <a:rPr lang="en-US" sz="1600" dirty="0">
                  <a:solidFill>
                    <a:srgbClr val="0070C0"/>
                  </a:solidFill>
                </a:rPr>
                <a:t>551</a:t>
              </a:r>
            </a:p>
          </p:txBody>
        </p:sp>
        <p:sp>
          <p:nvSpPr>
            <p:cNvPr id="22" name="TextBox 21">
              <a:extLst>
                <a:ext uri="{FF2B5EF4-FFF2-40B4-BE49-F238E27FC236}">
                  <a16:creationId xmlns:a16="http://schemas.microsoft.com/office/drawing/2014/main" id="{300253F2-3312-6A4A-95BE-7F0DA6B29300}"/>
                </a:ext>
              </a:extLst>
            </p:cNvPr>
            <p:cNvSpPr txBox="1"/>
            <p:nvPr/>
          </p:nvSpPr>
          <p:spPr>
            <a:xfrm>
              <a:off x="5671970" y="2790338"/>
              <a:ext cx="497252" cy="252313"/>
            </a:xfrm>
            <a:prstGeom prst="rect">
              <a:avLst/>
            </a:prstGeom>
            <a:noFill/>
          </p:spPr>
          <p:txBody>
            <a:bodyPr wrap="none" rtlCol="0">
              <a:spAutoFit/>
            </a:bodyPr>
            <a:lstStyle/>
            <a:p>
              <a:pPr>
                <a:lnSpc>
                  <a:spcPts val="1100"/>
                </a:lnSpc>
              </a:pPr>
              <a:r>
                <a:rPr lang="en-US" sz="1600" dirty="0">
                  <a:solidFill>
                    <a:srgbClr val="0070C0"/>
                  </a:solidFill>
                </a:rPr>
                <a:t>680</a:t>
              </a:r>
            </a:p>
          </p:txBody>
        </p:sp>
        <p:sp>
          <p:nvSpPr>
            <p:cNvPr id="23" name="TextBox 22">
              <a:extLst>
                <a:ext uri="{FF2B5EF4-FFF2-40B4-BE49-F238E27FC236}">
                  <a16:creationId xmlns:a16="http://schemas.microsoft.com/office/drawing/2014/main" id="{038286B9-BB3C-374B-B4F3-8034FAC46C51}"/>
                </a:ext>
              </a:extLst>
            </p:cNvPr>
            <p:cNvSpPr txBox="1"/>
            <p:nvPr/>
          </p:nvSpPr>
          <p:spPr>
            <a:xfrm>
              <a:off x="6112579" y="2784346"/>
              <a:ext cx="497252" cy="252313"/>
            </a:xfrm>
            <a:prstGeom prst="rect">
              <a:avLst/>
            </a:prstGeom>
            <a:noFill/>
          </p:spPr>
          <p:txBody>
            <a:bodyPr wrap="none" rtlCol="0">
              <a:spAutoFit/>
            </a:bodyPr>
            <a:lstStyle/>
            <a:p>
              <a:pPr>
                <a:lnSpc>
                  <a:spcPts val="1100"/>
                </a:lnSpc>
              </a:pPr>
              <a:r>
                <a:rPr lang="en-US" sz="1600" dirty="0">
                  <a:solidFill>
                    <a:srgbClr val="0070C0"/>
                  </a:solidFill>
                </a:rPr>
                <a:t>688</a:t>
              </a:r>
            </a:p>
          </p:txBody>
        </p:sp>
        <p:sp>
          <p:nvSpPr>
            <p:cNvPr id="24" name="TextBox 23">
              <a:extLst>
                <a:ext uri="{FF2B5EF4-FFF2-40B4-BE49-F238E27FC236}">
                  <a16:creationId xmlns:a16="http://schemas.microsoft.com/office/drawing/2014/main" id="{754F2B39-6C6D-5F46-AF4D-D06A7120CC38}"/>
                </a:ext>
              </a:extLst>
            </p:cNvPr>
            <p:cNvSpPr txBox="1"/>
            <p:nvPr/>
          </p:nvSpPr>
          <p:spPr>
            <a:xfrm>
              <a:off x="6659014" y="2787246"/>
              <a:ext cx="497252" cy="252313"/>
            </a:xfrm>
            <a:prstGeom prst="rect">
              <a:avLst/>
            </a:prstGeom>
            <a:noFill/>
          </p:spPr>
          <p:txBody>
            <a:bodyPr wrap="none" rtlCol="0">
              <a:spAutoFit/>
            </a:bodyPr>
            <a:lstStyle/>
            <a:p>
              <a:pPr>
                <a:lnSpc>
                  <a:spcPts val="1100"/>
                </a:lnSpc>
              </a:pPr>
              <a:r>
                <a:rPr lang="en-US" sz="1600" dirty="0">
                  <a:solidFill>
                    <a:srgbClr val="0070C0"/>
                  </a:solidFill>
                </a:rPr>
                <a:t>764</a:t>
              </a:r>
            </a:p>
          </p:txBody>
        </p:sp>
        <p:sp>
          <p:nvSpPr>
            <p:cNvPr id="25" name="TextBox 24">
              <a:extLst>
                <a:ext uri="{FF2B5EF4-FFF2-40B4-BE49-F238E27FC236}">
                  <a16:creationId xmlns:a16="http://schemas.microsoft.com/office/drawing/2014/main" id="{64365377-D3A4-DD42-B1AF-D1292CD5E71F}"/>
                </a:ext>
              </a:extLst>
            </p:cNvPr>
            <p:cNvSpPr txBox="1"/>
            <p:nvPr/>
          </p:nvSpPr>
          <p:spPr>
            <a:xfrm>
              <a:off x="7153933" y="2791210"/>
              <a:ext cx="497252" cy="252313"/>
            </a:xfrm>
            <a:prstGeom prst="rect">
              <a:avLst/>
            </a:prstGeom>
            <a:noFill/>
          </p:spPr>
          <p:txBody>
            <a:bodyPr wrap="none" rtlCol="0">
              <a:spAutoFit/>
            </a:bodyPr>
            <a:lstStyle/>
            <a:p>
              <a:pPr>
                <a:lnSpc>
                  <a:spcPts val="1100"/>
                </a:lnSpc>
              </a:pPr>
              <a:r>
                <a:rPr lang="en-US" sz="1600" dirty="0">
                  <a:solidFill>
                    <a:srgbClr val="0070C0"/>
                  </a:solidFill>
                </a:rPr>
                <a:t>780</a:t>
              </a:r>
            </a:p>
          </p:txBody>
        </p:sp>
        <p:sp>
          <p:nvSpPr>
            <p:cNvPr id="35" name="TextBox 34">
              <a:extLst>
                <a:ext uri="{FF2B5EF4-FFF2-40B4-BE49-F238E27FC236}">
                  <a16:creationId xmlns:a16="http://schemas.microsoft.com/office/drawing/2014/main" id="{F6BA4845-8ECE-F84A-BB6F-8BF024ECE114}"/>
                </a:ext>
              </a:extLst>
            </p:cNvPr>
            <p:cNvSpPr txBox="1"/>
            <p:nvPr/>
          </p:nvSpPr>
          <p:spPr>
            <a:xfrm>
              <a:off x="2334306" y="5417113"/>
              <a:ext cx="1851789" cy="584775"/>
            </a:xfrm>
            <a:prstGeom prst="rect">
              <a:avLst/>
            </a:prstGeom>
            <a:noFill/>
          </p:spPr>
          <p:txBody>
            <a:bodyPr wrap="none" rtlCol="0">
              <a:spAutoFit/>
            </a:bodyPr>
            <a:lstStyle/>
            <a:p>
              <a:r>
                <a:rPr lang="en-US" sz="1600" b="1" dirty="0">
                  <a:solidFill>
                    <a:srgbClr val="0070C0"/>
                  </a:solidFill>
                </a:rPr>
                <a:t>688 nm</a:t>
              </a:r>
            </a:p>
            <a:p>
              <a:r>
                <a:rPr lang="en-US" sz="1600" b="1" dirty="0">
                  <a:solidFill>
                    <a:srgbClr val="0070C0"/>
                  </a:solidFill>
                </a:rPr>
                <a:t>Band width: 0.8 nm</a:t>
              </a:r>
            </a:p>
          </p:txBody>
        </p:sp>
        <p:sp>
          <p:nvSpPr>
            <p:cNvPr id="36" name="TextBox 35">
              <a:extLst>
                <a:ext uri="{FF2B5EF4-FFF2-40B4-BE49-F238E27FC236}">
                  <a16:creationId xmlns:a16="http://schemas.microsoft.com/office/drawing/2014/main" id="{2E0477E1-FA66-8848-BE29-EA1CC0B2A036}"/>
                </a:ext>
              </a:extLst>
            </p:cNvPr>
            <p:cNvSpPr txBox="1"/>
            <p:nvPr/>
          </p:nvSpPr>
          <p:spPr>
            <a:xfrm>
              <a:off x="5847786" y="4314404"/>
              <a:ext cx="1795684" cy="584775"/>
            </a:xfrm>
            <a:prstGeom prst="rect">
              <a:avLst/>
            </a:prstGeom>
            <a:noFill/>
          </p:spPr>
          <p:txBody>
            <a:bodyPr wrap="none" rtlCol="0">
              <a:spAutoFit/>
            </a:bodyPr>
            <a:lstStyle/>
            <a:p>
              <a:r>
                <a:rPr lang="en-US" sz="1600" b="1" dirty="0">
                  <a:solidFill>
                    <a:srgbClr val="0070C0"/>
                  </a:solidFill>
                </a:rPr>
                <a:t>764 nm</a:t>
              </a:r>
            </a:p>
            <a:p>
              <a:r>
                <a:rPr lang="en-US" sz="1600" b="1" dirty="0">
                  <a:solidFill>
                    <a:srgbClr val="0070C0"/>
                  </a:solidFill>
                </a:rPr>
                <a:t>Band width 1.0 nm</a:t>
              </a:r>
            </a:p>
          </p:txBody>
        </p:sp>
        <p:cxnSp>
          <p:nvCxnSpPr>
            <p:cNvPr id="38" name="Straight Arrow Connector 37">
              <a:extLst>
                <a:ext uri="{FF2B5EF4-FFF2-40B4-BE49-F238E27FC236}">
                  <a16:creationId xmlns:a16="http://schemas.microsoft.com/office/drawing/2014/main" id="{909D3CD2-E7B3-984F-AA43-9CCD84F763FC}"/>
                </a:ext>
              </a:extLst>
            </p:cNvPr>
            <p:cNvCxnSpPr/>
            <p:nvPr/>
          </p:nvCxnSpPr>
          <p:spPr>
            <a:xfrm flipH="1">
              <a:off x="3594650" y="3060776"/>
              <a:ext cx="2591825" cy="10940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94D78E1-24B0-8B43-A7C8-B448E89F96AA}"/>
                </a:ext>
              </a:extLst>
            </p:cNvPr>
            <p:cNvCxnSpPr>
              <a:cxnSpLocks/>
            </p:cNvCxnSpPr>
            <p:nvPr/>
          </p:nvCxnSpPr>
          <p:spPr>
            <a:xfrm flipH="1">
              <a:off x="6673322" y="3100756"/>
              <a:ext cx="394371" cy="9497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A962021F-669B-DF46-AF46-B58D90B1ACB9}"/>
              </a:ext>
            </a:extLst>
          </p:cNvPr>
          <p:cNvSpPr txBox="1"/>
          <p:nvPr/>
        </p:nvSpPr>
        <p:spPr>
          <a:xfrm>
            <a:off x="3486989" y="6567586"/>
            <a:ext cx="2394438" cy="307777"/>
          </a:xfrm>
          <a:prstGeom prst="rect">
            <a:avLst/>
          </a:prstGeom>
          <a:noFill/>
        </p:spPr>
        <p:txBody>
          <a:bodyPr wrap="none" rtlCol="0">
            <a:spAutoFit/>
          </a:bodyPr>
          <a:lstStyle/>
          <a:p>
            <a:r>
              <a:rPr lang="en-US" sz="1400" dirty="0"/>
              <a:t>Xu et al. 2018, AMT submitted</a:t>
            </a:r>
          </a:p>
        </p:txBody>
      </p:sp>
    </p:spTree>
    <p:extLst>
      <p:ext uri="{BB962C8B-B14F-4D97-AF65-F5344CB8AC3E}">
        <p14:creationId xmlns:p14="http://schemas.microsoft.com/office/powerpoint/2010/main" val="206419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b="1" dirty="0"/>
              <a:t>Early concepts of using O</a:t>
            </a:r>
            <a:r>
              <a:rPr lang="en-US" sz="3200" b="1" baseline="-25000" dirty="0"/>
              <a:t>2</a:t>
            </a:r>
            <a:r>
              <a:rPr lang="en-US" sz="3200" b="1" dirty="0"/>
              <a:t> bands for cloud height retrieval</a:t>
            </a:r>
            <a:endParaRPr lang="en-US" sz="3200" dirty="0"/>
          </a:p>
        </p:txBody>
      </p:sp>
      <p:sp>
        <p:nvSpPr>
          <p:cNvPr id="5" name="Slide Number Placeholder 4"/>
          <p:cNvSpPr>
            <a:spLocks noGrp="1"/>
          </p:cNvSpPr>
          <p:nvPr>
            <p:ph type="sldNum" sz="quarter" idx="12"/>
          </p:nvPr>
        </p:nvSpPr>
        <p:spPr/>
        <p:txBody>
          <a:bodyPr/>
          <a:lstStyle/>
          <a:p>
            <a:fld id="{A148EED3-BBC9-0D42-BFB0-A65605EA2BCA}" type="slidenum">
              <a:rPr lang="en-US" smtClean="0"/>
              <a:t>4</a:t>
            </a:fld>
            <a:endParaRPr lang="en-US"/>
          </a:p>
        </p:txBody>
      </p:sp>
      <p:grpSp>
        <p:nvGrpSpPr>
          <p:cNvPr id="12" name="Group 11">
            <a:extLst>
              <a:ext uri="{FF2B5EF4-FFF2-40B4-BE49-F238E27FC236}">
                <a16:creationId xmlns:a16="http://schemas.microsoft.com/office/drawing/2014/main" id="{167E3ACF-F6A8-8F41-8094-7D0B226B3DE0}"/>
              </a:ext>
            </a:extLst>
          </p:cNvPr>
          <p:cNvGrpSpPr/>
          <p:nvPr/>
        </p:nvGrpSpPr>
        <p:grpSpPr>
          <a:xfrm>
            <a:off x="400084" y="895759"/>
            <a:ext cx="6284049" cy="2519885"/>
            <a:chOff x="524776" y="895759"/>
            <a:chExt cx="6284049" cy="2519885"/>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l="26098" t="11701" r="28108" b="77364"/>
            <a:stretch/>
          </p:blipFill>
          <p:spPr>
            <a:xfrm>
              <a:off x="2032577" y="1152934"/>
              <a:ext cx="4292366" cy="1449497"/>
            </a:xfrm>
            <a:prstGeom prst="rect">
              <a:avLst/>
            </a:prstGeom>
          </p:spPr>
        </p:pic>
        <p:sp>
          <p:nvSpPr>
            <p:cNvPr id="13" name="TextBox 12"/>
            <p:cNvSpPr txBox="1"/>
            <p:nvPr/>
          </p:nvSpPr>
          <p:spPr>
            <a:xfrm>
              <a:off x="5853114" y="895759"/>
              <a:ext cx="955711" cy="338554"/>
            </a:xfrm>
            <a:prstGeom prst="rect">
              <a:avLst/>
            </a:prstGeom>
            <a:noFill/>
          </p:spPr>
          <p:txBody>
            <a:bodyPr wrap="none" rtlCol="0">
              <a:spAutoFit/>
            </a:bodyPr>
            <a:lstStyle/>
            <a:p>
              <a:r>
                <a:rPr lang="en-US" sz="1600" dirty="0">
                  <a:solidFill>
                    <a:srgbClr val="1931CF"/>
                  </a:solidFill>
                </a:rPr>
                <a:t>JGR 1961</a:t>
              </a:r>
            </a:p>
          </p:txBody>
        </p:sp>
        <p:sp>
          <p:nvSpPr>
            <p:cNvPr id="15" name="TextBox 14"/>
            <p:cNvSpPr txBox="1"/>
            <p:nvPr/>
          </p:nvSpPr>
          <p:spPr>
            <a:xfrm>
              <a:off x="1613344" y="2684761"/>
              <a:ext cx="5130832" cy="646331"/>
            </a:xfrm>
            <a:prstGeom prst="rect">
              <a:avLst/>
            </a:prstGeom>
            <a:noFill/>
          </p:spPr>
          <p:txBody>
            <a:bodyPr wrap="square" rtlCol="0">
              <a:spAutoFit/>
            </a:bodyPr>
            <a:lstStyle/>
            <a:p>
              <a:r>
                <a:rPr lang="en-US" dirty="0" err="1">
                  <a:solidFill>
                    <a:srgbClr val="1931CF"/>
                  </a:solidFill>
                </a:rPr>
                <a:t>Hanel</a:t>
              </a:r>
              <a:r>
                <a:rPr lang="en-US" dirty="0">
                  <a:solidFill>
                    <a:srgbClr val="1931CF"/>
                  </a:solidFill>
                </a:rPr>
                <a:t> [1961] proposed to use CO</a:t>
              </a:r>
              <a:r>
                <a:rPr lang="en-US" baseline="-25000" dirty="0">
                  <a:solidFill>
                    <a:srgbClr val="1931CF"/>
                  </a:solidFill>
                </a:rPr>
                <a:t>2</a:t>
              </a:r>
              <a:r>
                <a:rPr lang="en-US" dirty="0">
                  <a:solidFill>
                    <a:srgbClr val="1931CF"/>
                  </a:solidFill>
                </a:rPr>
                <a:t> bands (including 2 µm) to detect cloud altitude. </a:t>
              </a:r>
            </a:p>
          </p:txBody>
        </p:sp>
        <p:sp>
          <p:nvSpPr>
            <p:cNvPr id="2" name="Rectangle 1">
              <a:extLst>
                <a:ext uri="{FF2B5EF4-FFF2-40B4-BE49-F238E27FC236}">
                  <a16:creationId xmlns:a16="http://schemas.microsoft.com/office/drawing/2014/main" id="{A9FF0743-CB31-C940-AF2B-EA7316E7D18C}"/>
                </a:ext>
              </a:extLst>
            </p:cNvPr>
            <p:cNvSpPr/>
            <p:nvPr/>
          </p:nvSpPr>
          <p:spPr>
            <a:xfrm>
              <a:off x="1350818" y="924757"/>
              <a:ext cx="5439572" cy="2490887"/>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776" y="965170"/>
              <a:ext cx="1114000" cy="1278116"/>
            </a:xfrm>
            <a:prstGeom prst="rect">
              <a:avLst/>
            </a:prstGeom>
          </p:spPr>
        </p:pic>
        <p:sp>
          <p:nvSpPr>
            <p:cNvPr id="4" name="TextBox 3"/>
            <p:cNvSpPr txBox="1"/>
            <p:nvPr/>
          </p:nvSpPr>
          <p:spPr>
            <a:xfrm>
              <a:off x="596707" y="2211526"/>
              <a:ext cx="970137" cy="307777"/>
            </a:xfrm>
            <a:prstGeom prst="rect">
              <a:avLst/>
            </a:prstGeom>
            <a:solidFill>
              <a:schemeClr val="bg1"/>
            </a:solidFill>
          </p:spPr>
          <p:txBody>
            <a:bodyPr wrap="none" rtlCol="0">
              <a:spAutoFit/>
            </a:bodyPr>
            <a:lstStyle/>
            <a:p>
              <a:r>
                <a:rPr lang="en-US" altLang="zh-CN" sz="1400" dirty="0"/>
                <a:t>1922-2015</a:t>
              </a:r>
              <a:endParaRPr lang="en-US" sz="1400" dirty="0"/>
            </a:p>
          </p:txBody>
        </p:sp>
      </p:grpSp>
      <p:grpSp>
        <p:nvGrpSpPr>
          <p:cNvPr id="7" name="Group 6">
            <a:extLst>
              <a:ext uri="{FF2B5EF4-FFF2-40B4-BE49-F238E27FC236}">
                <a16:creationId xmlns:a16="http://schemas.microsoft.com/office/drawing/2014/main" id="{75C14540-774F-664D-81EE-45E0F6F9C4B2}"/>
              </a:ext>
            </a:extLst>
          </p:cNvPr>
          <p:cNvGrpSpPr/>
          <p:nvPr/>
        </p:nvGrpSpPr>
        <p:grpSpPr>
          <a:xfrm>
            <a:off x="789708" y="3729146"/>
            <a:ext cx="5896772" cy="2796345"/>
            <a:chOff x="872836" y="3729146"/>
            <a:chExt cx="5896772" cy="2796345"/>
          </a:xfrm>
        </p:grpSpPr>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l="22969" t="12279" r="22865" b="76589"/>
            <a:stretch/>
          </p:blipFill>
          <p:spPr>
            <a:xfrm>
              <a:off x="1686699" y="3872833"/>
              <a:ext cx="4292366" cy="1394333"/>
            </a:xfrm>
            <a:prstGeom prst="rect">
              <a:avLst/>
            </a:prstGeom>
          </p:spPr>
        </p:pic>
        <p:sp>
          <p:nvSpPr>
            <p:cNvPr id="14" name="TextBox 13"/>
            <p:cNvSpPr txBox="1"/>
            <p:nvPr/>
          </p:nvSpPr>
          <p:spPr>
            <a:xfrm>
              <a:off x="1081775" y="5296164"/>
              <a:ext cx="5662400" cy="923330"/>
            </a:xfrm>
            <a:prstGeom prst="rect">
              <a:avLst/>
            </a:prstGeom>
            <a:noFill/>
          </p:spPr>
          <p:txBody>
            <a:bodyPr wrap="square" rtlCol="0">
              <a:spAutoFit/>
            </a:bodyPr>
            <a:lstStyle/>
            <a:p>
              <a:r>
                <a:rPr lang="en-US" dirty="0">
                  <a:solidFill>
                    <a:srgbClr val="1931CF"/>
                  </a:solidFill>
                </a:rPr>
                <a:t>Yamamoto &amp; </a:t>
              </a:r>
              <a:r>
                <a:rPr lang="en-US" dirty="0" err="1">
                  <a:solidFill>
                    <a:srgbClr val="1931CF"/>
                  </a:solidFill>
                </a:rPr>
                <a:t>Wark</a:t>
              </a:r>
              <a:r>
                <a:rPr lang="en-US" dirty="0">
                  <a:solidFill>
                    <a:srgbClr val="1931CF"/>
                  </a:solidFill>
                </a:rPr>
                <a:t> [1961] suggested that O</a:t>
              </a:r>
              <a:r>
                <a:rPr lang="en-US" baseline="-25000" dirty="0">
                  <a:solidFill>
                    <a:srgbClr val="1931CF"/>
                  </a:solidFill>
                </a:rPr>
                <a:t>2</a:t>
              </a:r>
              <a:r>
                <a:rPr lang="en-US" dirty="0">
                  <a:solidFill>
                    <a:srgbClr val="1931CF"/>
                  </a:solidFill>
                </a:rPr>
                <a:t> A band would be more suitable than the 2-µm CO</a:t>
              </a:r>
              <a:r>
                <a:rPr lang="en-US" baseline="-25000" dirty="0">
                  <a:solidFill>
                    <a:srgbClr val="1931CF"/>
                  </a:solidFill>
                </a:rPr>
                <a:t>2</a:t>
              </a:r>
              <a:r>
                <a:rPr lang="en-US" dirty="0">
                  <a:solidFill>
                    <a:srgbClr val="1931CF"/>
                  </a:solidFill>
                </a:rPr>
                <a:t> band because cloud scattering and O</a:t>
              </a:r>
              <a:r>
                <a:rPr lang="en-US" baseline="-25000" dirty="0">
                  <a:solidFill>
                    <a:srgbClr val="1931CF"/>
                  </a:solidFill>
                </a:rPr>
                <a:t>2</a:t>
              </a:r>
              <a:r>
                <a:rPr lang="en-US" dirty="0">
                  <a:solidFill>
                    <a:srgbClr val="1931CF"/>
                  </a:solidFill>
                </a:rPr>
                <a:t> absorption are both stronger at 0.76 µm.</a:t>
              </a:r>
            </a:p>
          </p:txBody>
        </p:sp>
        <p:sp>
          <p:nvSpPr>
            <p:cNvPr id="18" name="Rectangle 17">
              <a:extLst>
                <a:ext uri="{FF2B5EF4-FFF2-40B4-BE49-F238E27FC236}">
                  <a16:creationId xmlns:a16="http://schemas.microsoft.com/office/drawing/2014/main" id="{51B90D8B-7F5B-DF4B-974E-D4117CE0FA0E}"/>
                </a:ext>
              </a:extLst>
            </p:cNvPr>
            <p:cNvSpPr/>
            <p:nvPr/>
          </p:nvSpPr>
          <p:spPr>
            <a:xfrm>
              <a:off x="872836" y="3729146"/>
              <a:ext cx="5871339" cy="2796345"/>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8567EE3-0087-9C40-A975-23B02AD19C8F}"/>
                </a:ext>
              </a:extLst>
            </p:cNvPr>
            <p:cNvSpPr txBox="1"/>
            <p:nvPr/>
          </p:nvSpPr>
          <p:spPr>
            <a:xfrm>
              <a:off x="5813897" y="3729146"/>
              <a:ext cx="955711" cy="338554"/>
            </a:xfrm>
            <a:prstGeom prst="rect">
              <a:avLst/>
            </a:prstGeom>
            <a:noFill/>
          </p:spPr>
          <p:txBody>
            <a:bodyPr wrap="none" rtlCol="0">
              <a:spAutoFit/>
            </a:bodyPr>
            <a:lstStyle/>
            <a:p>
              <a:r>
                <a:rPr lang="en-US" sz="1600" dirty="0">
                  <a:solidFill>
                    <a:srgbClr val="1931CF"/>
                  </a:solidFill>
                </a:rPr>
                <a:t>JGR 1961</a:t>
              </a:r>
            </a:p>
          </p:txBody>
        </p:sp>
      </p:grpSp>
      <p:grpSp>
        <p:nvGrpSpPr>
          <p:cNvPr id="8" name="Group 7">
            <a:extLst>
              <a:ext uri="{FF2B5EF4-FFF2-40B4-BE49-F238E27FC236}">
                <a16:creationId xmlns:a16="http://schemas.microsoft.com/office/drawing/2014/main" id="{6EECB37B-4C17-8541-862E-C868BCE9C3BE}"/>
              </a:ext>
            </a:extLst>
          </p:cNvPr>
          <p:cNvGrpSpPr/>
          <p:nvPr/>
        </p:nvGrpSpPr>
        <p:grpSpPr>
          <a:xfrm>
            <a:off x="6923574" y="932801"/>
            <a:ext cx="4714244" cy="5286693"/>
            <a:chOff x="7027484" y="932801"/>
            <a:chExt cx="4714244" cy="5286693"/>
          </a:xfrm>
        </p:grpSpPr>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83615" y="1163921"/>
              <a:ext cx="1906843" cy="1921511"/>
            </a:xfrm>
            <a:prstGeom prst="rect">
              <a:avLst/>
            </a:prstGeom>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65399" y="1217087"/>
              <a:ext cx="1724121" cy="1706880"/>
            </a:xfrm>
            <a:prstGeom prst="rect">
              <a:avLst/>
            </a:prstGeom>
          </p:spPr>
        </p:pic>
        <p:pic>
          <p:nvPicPr>
            <p:cNvPr id="17" name="Picture 16"/>
            <p:cNvPicPr>
              <a:picLocks noChangeAspect="1"/>
            </p:cNvPicPr>
            <p:nvPr/>
          </p:nvPicPr>
          <p:blipFill>
            <a:blip r:embed="rId8"/>
            <a:stretch>
              <a:fillRect/>
            </a:stretch>
          </p:blipFill>
          <p:spPr>
            <a:xfrm>
              <a:off x="7237353" y="3316310"/>
              <a:ext cx="4116447" cy="1718723"/>
            </a:xfrm>
            <a:prstGeom prst="rect">
              <a:avLst/>
            </a:prstGeom>
          </p:spPr>
        </p:pic>
        <p:sp>
          <p:nvSpPr>
            <p:cNvPr id="21" name="TextBox 20"/>
            <p:cNvSpPr txBox="1"/>
            <p:nvPr/>
          </p:nvSpPr>
          <p:spPr>
            <a:xfrm>
              <a:off x="10596077" y="3559869"/>
              <a:ext cx="923394" cy="338554"/>
            </a:xfrm>
            <a:prstGeom prst="rect">
              <a:avLst/>
            </a:prstGeom>
            <a:noFill/>
          </p:spPr>
          <p:txBody>
            <a:bodyPr wrap="none" rtlCol="0">
              <a:spAutoFit/>
            </a:bodyPr>
            <a:lstStyle/>
            <a:p>
              <a:r>
                <a:rPr lang="en-US" sz="1600" dirty="0">
                  <a:solidFill>
                    <a:srgbClr val="1931CF"/>
                  </a:solidFill>
                </a:rPr>
                <a:t>JAS 1967</a:t>
              </a:r>
            </a:p>
          </p:txBody>
        </p:sp>
        <p:sp>
          <p:nvSpPr>
            <p:cNvPr id="19" name="TextBox 18"/>
            <p:cNvSpPr txBox="1"/>
            <p:nvPr/>
          </p:nvSpPr>
          <p:spPr>
            <a:xfrm>
              <a:off x="7277361" y="5113497"/>
              <a:ext cx="4464366" cy="923330"/>
            </a:xfrm>
            <a:prstGeom prst="rect">
              <a:avLst/>
            </a:prstGeom>
            <a:noFill/>
          </p:spPr>
          <p:txBody>
            <a:bodyPr wrap="square" rtlCol="0">
              <a:spAutoFit/>
            </a:bodyPr>
            <a:lstStyle/>
            <a:p>
              <a:r>
                <a:rPr lang="en-US" dirty="0" err="1">
                  <a:solidFill>
                    <a:srgbClr val="1931CF"/>
                  </a:solidFill>
                </a:rPr>
                <a:t>Saiedy</a:t>
              </a:r>
              <a:r>
                <a:rPr lang="en-US" dirty="0">
                  <a:solidFill>
                    <a:srgbClr val="1931CF"/>
                  </a:solidFill>
                </a:rPr>
                <a:t>, </a:t>
              </a:r>
              <a:r>
                <a:rPr lang="en-US" dirty="0" err="1">
                  <a:solidFill>
                    <a:srgbClr val="1931CF"/>
                  </a:solidFill>
                </a:rPr>
                <a:t>Jacobowitz</a:t>
              </a:r>
              <a:r>
                <a:rPr lang="en-US" dirty="0">
                  <a:solidFill>
                    <a:srgbClr val="1931CF"/>
                  </a:solidFill>
                </a:rPr>
                <a:t> &amp; </a:t>
              </a:r>
              <a:r>
                <a:rPr lang="en-US" dirty="0" err="1">
                  <a:solidFill>
                    <a:srgbClr val="1931CF"/>
                  </a:solidFill>
                </a:rPr>
                <a:t>Wark</a:t>
              </a:r>
              <a:r>
                <a:rPr lang="en-US" dirty="0">
                  <a:solidFill>
                    <a:srgbClr val="1931CF"/>
                  </a:solidFill>
                </a:rPr>
                <a:t> [1967] proved the feasibility of cloud altitude measurements in</a:t>
              </a:r>
              <a:r>
                <a:rPr lang="en-US" altLang="zh-CN" dirty="0">
                  <a:solidFill>
                    <a:srgbClr val="1931CF"/>
                  </a:solidFill>
                </a:rPr>
                <a:t> the O</a:t>
              </a:r>
              <a:r>
                <a:rPr lang="en-US" altLang="zh-CN" baseline="-25000" dirty="0">
                  <a:solidFill>
                    <a:srgbClr val="1931CF"/>
                  </a:solidFill>
                </a:rPr>
                <a:t>2</a:t>
              </a:r>
              <a:r>
                <a:rPr lang="en-US" altLang="zh-CN" dirty="0">
                  <a:solidFill>
                    <a:srgbClr val="1931CF"/>
                  </a:solidFill>
                </a:rPr>
                <a:t> A band</a:t>
              </a:r>
              <a:r>
                <a:rPr lang="en-US" dirty="0">
                  <a:solidFill>
                    <a:srgbClr val="1931CF"/>
                  </a:solidFill>
                </a:rPr>
                <a:t>.</a:t>
              </a:r>
            </a:p>
          </p:txBody>
        </p:sp>
        <p:sp>
          <p:nvSpPr>
            <p:cNvPr id="22" name="Rectangle 21">
              <a:extLst>
                <a:ext uri="{FF2B5EF4-FFF2-40B4-BE49-F238E27FC236}">
                  <a16:creationId xmlns:a16="http://schemas.microsoft.com/office/drawing/2014/main" id="{4361B659-23D1-754F-B1C1-4245FF7809F7}"/>
                </a:ext>
              </a:extLst>
            </p:cNvPr>
            <p:cNvSpPr/>
            <p:nvPr/>
          </p:nvSpPr>
          <p:spPr>
            <a:xfrm>
              <a:off x="7027484" y="932801"/>
              <a:ext cx="4714244" cy="528669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3086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Aerosol height information in the O</a:t>
            </a:r>
            <a:r>
              <a:rPr lang="en-US" b="1" baseline="-25000" dirty="0"/>
              <a:t>2</a:t>
            </a:r>
            <a:r>
              <a:rPr lang="en-US" b="1" dirty="0"/>
              <a:t> absorption bands</a:t>
            </a:r>
            <a:endParaRPr lang="en-US" sz="3200" dirty="0"/>
          </a:p>
        </p:txBody>
      </p:sp>
      <mc:AlternateContent xmlns:mc="http://schemas.openxmlformats.org/markup-compatibility/2006" xmlns:a14="http://schemas.microsoft.com/office/drawing/2010/main">
        <mc:Choice Requires="a14">
          <p:sp>
            <p:nvSpPr>
              <p:cNvPr id="46" name="TextBox 45"/>
              <p:cNvSpPr txBox="1"/>
              <p:nvPr/>
            </p:nvSpPr>
            <p:spPr>
              <a:xfrm>
                <a:off x="7279773" y="1309257"/>
                <a:ext cx="4471959" cy="4298613"/>
              </a:xfrm>
              <a:prstGeom prst="rect">
                <a:avLst/>
              </a:prstGeom>
              <a:noFill/>
            </p:spPr>
            <p:txBody>
              <a:bodyPr wrap="square" rtlCol="0">
                <a:spAutoFit/>
              </a:bodyPr>
              <a:lstStyle/>
              <a:p>
                <a:r>
                  <a:rPr lang="en-US" sz="2000" b="1" dirty="0">
                    <a:solidFill>
                      <a:srgbClr val="1931CF"/>
                    </a:solidFill>
                  </a:rPr>
                  <a:t>Elevated scattering layer reduces the possibility of light being absorbed by O</a:t>
                </a:r>
                <a:r>
                  <a:rPr lang="en-US" sz="2000" b="1" baseline="-25000" dirty="0">
                    <a:solidFill>
                      <a:srgbClr val="1931CF"/>
                    </a:solidFill>
                  </a:rPr>
                  <a:t>2</a:t>
                </a:r>
                <a:r>
                  <a:rPr lang="en-US" sz="2000" b="1" dirty="0">
                    <a:solidFill>
                      <a:srgbClr val="1931CF"/>
                    </a:solidFill>
                  </a:rPr>
                  <a:t> </a:t>
                </a:r>
              </a:p>
              <a:p>
                <a:endParaRPr lang="en-US" sz="2000" dirty="0"/>
              </a:p>
              <a:p>
                <a:pPr marL="342900" indent="-342900">
                  <a:buFont typeface="Arial" charset="0"/>
                  <a:buChar char="•"/>
                </a:pPr>
                <a:r>
                  <a:rPr lang="en-US" sz="2000" dirty="0"/>
                  <a:t>In atmospheric window bands:</a:t>
                </a:r>
              </a:p>
              <a:p>
                <a:r>
                  <a:rPr lang="en-US" sz="2800" i="1" dirty="0">
                    <a:solidFill>
                      <a:srgbClr val="1931CF"/>
                    </a:solidFill>
                  </a:rPr>
                  <a:t>     I</a:t>
                </a:r>
                <a:r>
                  <a:rPr lang="en-US" sz="2800" baseline="-25000" dirty="0">
                    <a:solidFill>
                      <a:srgbClr val="1931CF"/>
                    </a:solidFill>
                  </a:rPr>
                  <a:t>L</a:t>
                </a:r>
                <a:r>
                  <a:rPr lang="en-US" sz="2800" dirty="0">
                    <a:solidFill>
                      <a:srgbClr val="1931CF"/>
                    </a:solidFill>
                  </a:rPr>
                  <a:t> </a:t>
                </a:r>
                <a14:m>
                  <m:oMath xmlns:m="http://schemas.openxmlformats.org/officeDocument/2006/math">
                    <m:d>
                      <m:dPr>
                        <m:ctrlPr>
                          <a:rPr lang="en-US" sz="2000" i="1">
                            <a:solidFill>
                              <a:srgbClr val="1931CF"/>
                            </a:solidFill>
                            <a:latin typeface="Cambria Math" panose="02040503050406030204" pitchFamily="18" charset="0"/>
                          </a:rPr>
                        </m:ctrlPr>
                      </m:dPr>
                      <m:e>
                        <m:sSub>
                          <m:sSubPr>
                            <m:ctrlPr>
                              <a:rPr lang="en-US" sz="2000" i="1">
                                <a:solidFill>
                                  <a:srgbClr val="1931CF"/>
                                </a:solidFill>
                                <a:latin typeface="Cambria Math" panose="02040503050406030204" pitchFamily="18" charset="0"/>
                              </a:rPr>
                            </m:ctrlPr>
                          </m:sSubPr>
                          <m:e>
                            <m:r>
                              <a:rPr lang="en-US" sz="2000" i="1">
                                <a:solidFill>
                                  <a:srgbClr val="1931CF"/>
                                </a:solidFill>
                                <a:latin typeface="Cambria Math" panose="02040503050406030204" pitchFamily="18" charset="0"/>
                              </a:rPr>
                              <m:t>𝜆</m:t>
                            </m:r>
                          </m:e>
                          <m:sub>
                            <m:r>
                              <m:rPr>
                                <m:sty m:val="p"/>
                              </m:rPr>
                              <a:rPr lang="en-US" sz="2000">
                                <a:solidFill>
                                  <a:srgbClr val="1931CF"/>
                                </a:solidFill>
                                <a:latin typeface="Cambria Math" panose="02040503050406030204" pitchFamily="18" charset="0"/>
                              </a:rPr>
                              <m:t>c</m:t>
                            </m:r>
                          </m:sub>
                        </m:sSub>
                      </m:e>
                    </m:d>
                  </m:oMath>
                </a14:m>
                <a:r>
                  <a:rPr lang="en-US" sz="2000" dirty="0">
                    <a:solidFill>
                      <a:srgbClr val="1931CF"/>
                    </a:solidFill>
                  </a:rPr>
                  <a:t> </a:t>
                </a:r>
                <a:r>
                  <a:rPr lang="en-US" sz="2800" dirty="0">
                    <a:solidFill>
                      <a:srgbClr val="1931CF"/>
                    </a:solidFill>
                  </a:rPr>
                  <a:t>=  </a:t>
                </a:r>
                <a:r>
                  <a:rPr lang="en-US" sz="2800" i="1" dirty="0">
                    <a:solidFill>
                      <a:srgbClr val="1931CF"/>
                    </a:solidFill>
                  </a:rPr>
                  <a:t>I</a:t>
                </a:r>
                <a:r>
                  <a:rPr lang="en-US" sz="2800" baseline="-25000" dirty="0">
                    <a:solidFill>
                      <a:srgbClr val="1931CF"/>
                    </a:solidFill>
                  </a:rPr>
                  <a:t>H</a:t>
                </a:r>
                <a:r>
                  <a:rPr lang="en-US" sz="2000" dirty="0">
                    <a:solidFill>
                      <a:srgbClr val="1931CF"/>
                    </a:solidFill>
                  </a:rPr>
                  <a:t> </a:t>
                </a:r>
                <a14:m>
                  <m:oMath xmlns:m="http://schemas.openxmlformats.org/officeDocument/2006/math">
                    <m:d>
                      <m:dPr>
                        <m:ctrlPr>
                          <a:rPr lang="en-US" sz="2000" i="1">
                            <a:solidFill>
                              <a:srgbClr val="1931CF"/>
                            </a:solidFill>
                            <a:latin typeface="Cambria Math" panose="02040503050406030204" pitchFamily="18" charset="0"/>
                          </a:rPr>
                        </m:ctrlPr>
                      </m:dPr>
                      <m:e>
                        <m:sSub>
                          <m:sSubPr>
                            <m:ctrlPr>
                              <a:rPr lang="en-US" sz="2000" i="1">
                                <a:solidFill>
                                  <a:srgbClr val="1931CF"/>
                                </a:solidFill>
                                <a:latin typeface="Cambria Math" panose="02040503050406030204" pitchFamily="18" charset="0"/>
                              </a:rPr>
                            </m:ctrlPr>
                          </m:sSubPr>
                          <m:e>
                            <m:r>
                              <a:rPr lang="en-US" sz="2000" i="1">
                                <a:solidFill>
                                  <a:srgbClr val="1931CF"/>
                                </a:solidFill>
                                <a:latin typeface="Cambria Math" panose="02040503050406030204" pitchFamily="18" charset="0"/>
                              </a:rPr>
                              <m:t>𝜆</m:t>
                            </m:r>
                          </m:e>
                          <m:sub>
                            <m:r>
                              <m:rPr>
                                <m:sty m:val="p"/>
                              </m:rPr>
                              <a:rPr lang="en-US" sz="2000">
                                <a:solidFill>
                                  <a:srgbClr val="1931CF"/>
                                </a:solidFill>
                                <a:latin typeface="Cambria Math" panose="02040503050406030204" pitchFamily="18" charset="0"/>
                              </a:rPr>
                              <m:t>c</m:t>
                            </m:r>
                          </m:sub>
                        </m:sSub>
                      </m:e>
                    </m:d>
                  </m:oMath>
                </a14:m>
                <a:endParaRPr lang="en-US" sz="2000" dirty="0"/>
              </a:p>
              <a:p>
                <a:endParaRPr lang="en-US" sz="2000" dirty="0"/>
              </a:p>
              <a:p>
                <a:pPr marL="342900" indent="-342900">
                  <a:buFont typeface="Arial" charset="0"/>
                  <a:buChar char="•"/>
                </a:pPr>
                <a:r>
                  <a:rPr lang="en-US" sz="2000" dirty="0"/>
                  <a:t>In O</a:t>
                </a:r>
                <a:r>
                  <a:rPr lang="en-US" sz="2000" baseline="-25000" dirty="0"/>
                  <a:t>2</a:t>
                </a:r>
                <a:r>
                  <a:rPr lang="en-US" sz="2000" dirty="0"/>
                  <a:t> absorption bands:</a:t>
                </a:r>
              </a:p>
              <a:p>
                <a:r>
                  <a:rPr lang="en-US" sz="2800" i="1" dirty="0">
                    <a:solidFill>
                      <a:srgbClr val="1931CF"/>
                    </a:solidFill>
                  </a:rPr>
                  <a:t>    I</a:t>
                </a:r>
                <a:r>
                  <a:rPr lang="en-US" sz="2800" baseline="-25000" dirty="0">
                    <a:solidFill>
                      <a:srgbClr val="1931CF"/>
                    </a:solidFill>
                  </a:rPr>
                  <a:t>L</a:t>
                </a:r>
                <a:r>
                  <a:rPr lang="en-US" sz="2800" dirty="0">
                    <a:solidFill>
                      <a:srgbClr val="1931CF"/>
                    </a:solidFill>
                  </a:rPr>
                  <a:t> </a:t>
                </a:r>
                <a14:m>
                  <m:oMath xmlns:m="http://schemas.openxmlformats.org/officeDocument/2006/math">
                    <m:d>
                      <m:dPr>
                        <m:ctrlPr>
                          <a:rPr lang="en-US" sz="2000" i="1">
                            <a:solidFill>
                              <a:srgbClr val="1931CF"/>
                            </a:solidFill>
                            <a:latin typeface="Cambria Math" panose="02040503050406030204" pitchFamily="18" charset="0"/>
                          </a:rPr>
                        </m:ctrlPr>
                      </m:dPr>
                      <m:e>
                        <m:sSub>
                          <m:sSubPr>
                            <m:ctrlPr>
                              <a:rPr lang="en-US" sz="2000" i="1">
                                <a:solidFill>
                                  <a:srgbClr val="1931CF"/>
                                </a:solidFill>
                                <a:latin typeface="Cambria Math" panose="02040503050406030204" pitchFamily="18" charset="0"/>
                              </a:rPr>
                            </m:ctrlPr>
                          </m:sSubPr>
                          <m:e>
                            <m:r>
                              <a:rPr lang="en-US" sz="2000" i="1">
                                <a:solidFill>
                                  <a:srgbClr val="1931CF"/>
                                </a:solidFill>
                                <a:latin typeface="Cambria Math" panose="02040503050406030204" pitchFamily="18" charset="0"/>
                              </a:rPr>
                              <m:t>𝜆</m:t>
                            </m:r>
                          </m:e>
                          <m:sub>
                            <m:r>
                              <m:rPr>
                                <m:sty m:val="p"/>
                              </m:rPr>
                              <a:rPr lang="en-US" sz="2000" b="0" i="0" smtClean="0">
                                <a:solidFill>
                                  <a:srgbClr val="1931CF"/>
                                </a:solidFill>
                                <a:latin typeface="Cambria Math" panose="02040503050406030204" pitchFamily="18" charset="0"/>
                              </a:rPr>
                              <m:t>a</m:t>
                            </m:r>
                          </m:sub>
                        </m:sSub>
                      </m:e>
                    </m:d>
                  </m:oMath>
                </a14:m>
                <a:r>
                  <a:rPr lang="en-US" sz="2000" dirty="0">
                    <a:solidFill>
                      <a:srgbClr val="1931CF"/>
                    </a:solidFill>
                  </a:rPr>
                  <a:t> </a:t>
                </a:r>
                <a:r>
                  <a:rPr lang="en-US" sz="2800" dirty="0">
                    <a:solidFill>
                      <a:srgbClr val="1931CF"/>
                    </a:solidFill>
                  </a:rPr>
                  <a:t>&lt;  </a:t>
                </a:r>
                <a:r>
                  <a:rPr lang="en-US" sz="2800" i="1" dirty="0">
                    <a:solidFill>
                      <a:srgbClr val="1931CF"/>
                    </a:solidFill>
                  </a:rPr>
                  <a:t>I</a:t>
                </a:r>
                <a:r>
                  <a:rPr lang="en-US" sz="2800" baseline="-25000" dirty="0">
                    <a:solidFill>
                      <a:srgbClr val="1931CF"/>
                    </a:solidFill>
                  </a:rPr>
                  <a:t>H</a:t>
                </a:r>
                <a:r>
                  <a:rPr lang="en-US" sz="2000" dirty="0">
                    <a:solidFill>
                      <a:srgbClr val="1931CF"/>
                    </a:solidFill>
                  </a:rPr>
                  <a:t> </a:t>
                </a:r>
                <a14:m>
                  <m:oMath xmlns:m="http://schemas.openxmlformats.org/officeDocument/2006/math">
                    <m:d>
                      <m:dPr>
                        <m:ctrlPr>
                          <a:rPr lang="en-US" sz="2000" i="1">
                            <a:solidFill>
                              <a:srgbClr val="1931CF"/>
                            </a:solidFill>
                            <a:latin typeface="Cambria Math" panose="02040503050406030204" pitchFamily="18" charset="0"/>
                          </a:rPr>
                        </m:ctrlPr>
                      </m:dPr>
                      <m:e>
                        <m:sSub>
                          <m:sSubPr>
                            <m:ctrlPr>
                              <a:rPr lang="en-US" sz="2000" i="1">
                                <a:solidFill>
                                  <a:srgbClr val="1931CF"/>
                                </a:solidFill>
                                <a:latin typeface="Cambria Math" panose="02040503050406030204" pitchFamily="18" charset="0"/>
                              </a:rPr>
                            </m:ctrlPr>
                          </m:sSubPr>
                          <m:e>
                            <m:r>
                              <a:rPr lang="en-US" sz="2000" i="1">
                                <a:solidFill>
                                  <a:srgbClr val="1931CF"/>
                                </a:solidFill>
                                <a:latin typeface="Cambria Math" panose="02040503050406030204" pitchFamily="18" charset="0"/>
                              </a:rPr>
                              <m:t>𝜆</m:t>
                            </m:r>
                          </m:e>
                          <m:sub>
                            <m:r>
                              <m:rPr>
                                <m:sty m:val="p"/>
                              </m:rPr>
                              <a:rPr lang="en-US" sz="2000" b="0" i="0" smtClean="0">
                                <a:solidFill>
                                  <a:srgbClr val="1931CF"/>
                                </a:solidFill>
                                <a:latin typeface="Cambria Math" panose="02040503050406030204" pitchFamily="18" charset="0"/>
                              </a:rPr>
                              <m:t>a</m:t>
                            </m:r>
                          </m:sub>
                        </m:sSub>
                      </m:e>
                    </m:d>
                  </m:oMath>
                </a14:m>
                <a:r>
                  <a:rPr lang="en-US" sz="2000" dirty="0">
                    <a:solidFill>
                      <a:srgbClr val="1931CF"/>
                    </a:solidFill>
                  </a:rPr>
                  <a:t> </a:t>
                </a:r>
                <a:endParaRPr lang="en-US" sz="2000" dirty="0"/>
              </a:p>
              <a:p>
                <a:endParaRPr lang="en-US" sz="2800" baseline="-25000" dirty="0">
                  <a:solidFill>
                    <a:srgbClr val="1931CF"/>
                  </a:solidFill>
                </a:endParaRPr>
              </a:p>
              <a:p>
                <a:pPr marL="342900" indent="-342900">
                  <a:buFont typeface="Arial" panose="020B0604020202020204" pitchFamily="34" charset="0"/>
                  <a:buChar char="•"/>
                </a:pPr>
                <a:r>
                  <a:rPr lang="en-US" sz="2000" dirty="0"/>
                  <a:t>DOAS (differential optical absorption spectroscopy) ratio, </a:t>
                </a:r>
                <a14:m>
                  <m:oMath xmlns:m="http://schemas.openxmlformats.org/officeDocument/2006/math">
                    <m:r>
                      <a:rPr lang="en-US" sz="2000" b="0" i="1">
                        <a:solidFill>
                          <a:srgbClr val="1931CF"/>
                        </a:solidFill>
                        <a:latin typeface="Cambria Math" panose="02040503050406030204" pitchFamily="18" charset="0"/>
                      </a:rPr>
                      <m:t>𝐼</m:t>
                    </m:r>
                    <m:r>
                      <a:rPr lang="en-US" sz="2000" b="0" i="1">
                        <a:solidFill>
                          <a:srgbClr val="1931CF"/>
                        </a:solidFill>
                        <a:latin typeface="Cambria Math" panose="02040503050406030204" pitchFamily="18" charset="0"/>
                      </a:rPr>
                      <m:t>(</m:t>
                    </m:r>
                    <m:sSub>
                      <m:sSubPr>
                        <m:ctrlPr>
                          <a:rPr lang="en-US" sz="2000" i="1">
                            <a:solidFill>
                              <a:srgbClr val="1931CF"/>
                            </a:solidFill>
                            <a:latin typeface="Cambria Math" panose="02040503050406030204" pitchFamily="18" charset="0"/>
                          </a:rPr>
                        </m:ctrlPr>
                      </m:sSubPr>
                      <m:e>
                        <m:r>
                          <a:rPr lang="en-US" sz="2000" b="0" i="1">
                            <a:solidFill>
                              <a:srgbClr val="1931CF"/>
                            </a:solidFill>
                            <a:latin typeface="Cambria Math" panose="02040503050406030204" pitchFamily="18" charset="0"/>
                          </a:rPr>
                          <m:t>𝜆</m:t>
                        </m:r>
                      </m:e>
                      <m:sub>
                        <m:r>
                          <m:rPr>
                            <m:sty m:val="p"/>
                          </m:rPr>
                          <a:rPr lang="en-US" sz="2000" b="0">
                            <a:solidFill>
                              <a:srgbClr val="1931CF"/>
                            </a:solidFill>
                            <a:latin typeface="Cambria Math" panose="02040503050406030204" pitchFamily="18" charset="0"/>
                          </a:rPr>
                          <m:t>a</m:t>
                        </m:r>
                      </m:sub>
                    </m:sSub>
                    <m:r>
                      <a:rPr lang="en-US" sz="2000" b="0">
                        <a:solidFill>
                          <a:srgbClr val="1931CF"/>
                        </a:solidFill>
                        <a:latin typeface="Cambria Math" panose="02040503050406030204" pitchFamily="18" charset="0"/>
                      </a:rPr>
                      <m:t>)/</m:t>
                    </m:r>
                    <m:r>
                      <m:rPr>
                        <m:sty m:val="p"/>
                      </m:rPr>
                      <a:rPr lang="en-US" sz="2000" b="0">
                        <a:solidFill>
                          <a:srgbClr val="1931CF"/>
                        </a:solidFill>
                        <a:latin typeface="Cambria Math" panose="02040503050406030204" pitchFamily="18" charset="0"/>
                      </a:rPr>
                      <m:t>I</m:t>
                    </m:r>
                    <m:r>
                      <a:rPr lang="en-US" sz="2000" b="0">
                        <a:solidFill>
                          <a:srgbClr val="1931CF"/>
                        </a:solidFill>
                        <a:latin typeface="Cambria Math" panose="02040503050406030204" pitchFamily="18" charset="0"/>
                      </a:rPr>
                      <m:t>(</m:t>
                    </m:r>
                    <m:sSub>
                      <m:sSubPr>
                        <m:ctrlPr>
                          <a:rPr lang="en-US" sz="2000" i="1">
                            <a:solidFill>
                              <a:srgbClr val="1931CF"/>
                            </a:solidFill>
                            <a:latin typeface="Cambria Math" panose="02040503050406030204" pitchFamily="18" charset="0"/>
                          </a:rPr>
                        </m:ctrlPr>
                      </m:sSubPr>
                      <m:e>
                        <m:r>
                          <a:rPr lang="en-US" sz="2000" b="0" i="1">
                            <a:solidFill>
                              <a:srgbClr val="1931CF"/>
                            </a:solidFill>
                            <a:latin typeface="Cambria Math" panose="02040503050406030204" pitchFamily="18" charset="0"/>
                          </a:rPr>
                          <m:t>𝜆</m:t>
                        </m:r>
                      </m:e>
                      <m:sub>
                        <m:r>
                          <m:rPr>
                            <m:sty m:val="p"/>
                          </m:rPr>
                          <a:rPr lang="en-US" sz="2000" b="0">
                            <a:solidFill>
                              <a:srgbClr val="1931CF"/>
                            </a:solidFill>
                            <a:latin typeface="Cambria Math" panose="02040503050406030204" pitchFamily="18" charset="0"/>
                          </a:rPr>
                          <m:t>c</m:t>
                        </m:r>
                      </m:sub>
                    </m:sSub>
                    <m:r>
                      <a:rPr lang="en-US" sz="2000" b="0">
                        <a:solidFill>
                          <a:srgbClr val="1931CF"/>
                        </a:solidFill>
                        <a:latin typeface="Cambria Math" panose="02040503050406030204" pitchFamily="18" charset="0"/>
                      </a:rPr>
                      <m:t>)</m:t>
                    </m:r>
                  </m:oMath>
                </a14:m>
                <a:r>
                  <a:rPr lang="en-US" sz="2000" dirty="0">
                    <a:solidFill>
                      <a:srgbClr val="1931CF"/>
                    </a:solidFill>
                  </a:rPr>
                  <a:t>, </a:t>
                </a:r>
                <a:r>
                  <a:rPr lang="en-US" sz="2000" dirty="0"/>
                  <a:t>is generally used to infer aerosol height</a:t>
                </a:r>
              </a:p>
              <a:p>
                <a:endParaRPr lang="en-US" sz="2800" baseline="-25000" dirty="0">
                  <a:solidFill>
                    <a:srgbClr val="1931CF"/>
                  </a:solidFill>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7279773" y="1309257"/>
                <a:ext cx="4471959" cy="4298613"/>
              </a:xfrm>
              <a:prstGeom prst="rect">
                <a:avLst/>
              </a:prstGeom>
              <a:blipFill>
                <a:blip r:embed="rId3"/>
                <a:stretch>
                  <a:fillRect l="-1133" t="-58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1418856-9D73-C74D-AD51-E995A8CBBA1E}"/>
              </a:ext>
            </a:extLst>
          </p:cNvPr>
          <p:cNvSpPr>
            <a:spLocks noGrp="1"/>
          </p:cNvSpPr>
          <p:nvPr>
            <p:ph type="sldNum" sz="quarter" idx="12"/>
          </p:nvPr>
        </p:nvSpPr>
        <p:spPr/>
        <p:txBody>
          <a:bodyPr/>
          <a:lstStyle/>
          <a:p>
            <a:fld id="{A148EED3-BBC9-0D42-BFB0-A65605EA2BCA}" type="slidenum">
              <a:rPr lang="en-US" smtClean="0"/>
              <a:pPr/>
              <a:t>5</a:t>
            </a:fld>
            <a:endParaRPr lang="en-US"/>
          </a:p>
        </p:txBody>
      </p:sp>
      <p:pic>
        <p:nvPicPr>
          <p:cNvPr id="6" name="Picture 5">
            <a:extLst>
              <a:ext uri="{FF2B5EF4-FFF2-40B4-BE49-F238E27FC236}">
                <a16:creationId xmlns:a16="http://schemas.microsoft.com/office/drawing/2014/main" id="{3C7D2FF0-D82A-F74E-A98F-7F172C9F88F3}"/>
              </a:ext>
            </a:extLst>
          </p:cNvPr>
          <p:cNvPicPr>
            <a:picLocks noChangeAspect="1"/>
          </p:cNvPicPr>
          <p:nvPr/>
        </p:nvPicPr>
        <p:blipFill>
          <a:blip r:embed="rId4"/>
          <a:stretch>
            <a:fillRect/>
          </a:stretch>
        </p:blipFill>
        <p:spPr>
          <a:xfrm>
            <a:off x="815464" y="1191689"/>
            <a:ext cx="6278042" cy="4002419"/>
          </a:xfrm>
          <a:prstGeom prst="rect">
            <a:avLst/>
          </a:prstGeom>
        </p:spPr>
      </p:pic>
      <p:sp>
        <p:nvSpPr>
          <p:cNvPr id="87" name="TextBox 86">
            <a:extLst>
              <a:ext uri="{FF2B5EF4-FFF2-40B4-BE49-F238E27FC236}">
                <a16:creationId xmlns:a16="http://schemas.microsoft.com/office/drawing/2014/main" id="{D6D03996-C60B-CC45-A3A0-B2F37E4A8C13}"/>
              </a:ext>
            </a:extLst>
          </p:cNvPr>
          <p:cNvSpPr txBox="1"/>
          <p:nvPr/>
        </p:nvSpPr>
        <p:spPr>
          <a:xfrm>
            <a:off x="3112864" y="5462500"/>
            <a:ext cx="2394438" cy="307777"/>
          </a:xfrm>
          <a:prstGeom prst="rect">
            <a:avLst/>
          </a:prstGeom>
          <a:noFill/>
        </p:spPr>
        <p:txBody>
          <a:bodyPr wrap="none" rtlCol="0">
            <a:spAutoFit/>
          </a:bodyPr>
          <a:lstStyle/>
          <a:p>
            <a:r>
              <a:rPr lang="en-US" sz="1400" dirty="0"/>
              <a:t>Xu et al. 2018, AMT submitted</a:t>
            </a:r>
          </a:p>
        </p:txBody>
      </p:sp>
    </p:spTree>
    <p:extLst>
      <p:ext uri="{BB962C8B-B14F-4D97-AF65-F5344CB8AC3E}">
        <p14:creationId xmlns:p14="http://schemas.microsoft.com/office/powerpoint/2010/main" val="1442550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E44E5-35F3-FC4E-BD27-28A1A37F0DF6}"/>
              </a:ext>
            </a:extLst>
          </p:cNvPr>
          <p:cNvSpPr>
            <a:spLocks noGrp="1"/>
          </p:cNvSpPr>
          <p:nvPr>
            <p:ph type="title"/>
          </p:nvPr>
        </p:nvSpPr>
        <p:spPr/>
        <p:txBody>
          <a:bodyPr/>
          <a:lstStyle/>
          <a:p>
            <a:r>
              <a:rPr lang="en-US" dirty="0"/>
              <a:t>Over what surface types can we get ALH information?</a:t>
            </a:r>
          </a:p>
        </p:txBody>
      </p:sp>
      <p:sp>
        <p:nvSpPr>
          <p:cNvPr id="3" name="Slide Number Placeholder 2">
            <a:extLst>
              <a:ext uri="{FF2B5EF4-FFF2-40B4-BE49-F238E27FC236}">
                <a16:creationId xmlns:a16="http://schemas.microsoft.com/office/drawing/2014/main" id="{09A58F4C-4255-4A46-BDDB-ACD709BA1D65}"/>
              </a:ext>
            </a:extLst>
          </p:cNvPr>
          <p:cNvSpPr>
            <a:spLocks noGrp="1"/>
          </p:cNvSpPr>
          <p:nvPr>
            <p:ph type="sldNum" sz="quarter" idx="12"/>
          </p:nvPr>
        </p:nvSpPr>
        <p:spPr/>
        <p:txBody>
          <a:bodyPr/>
          <a:lstStyle/>
          <a:p>
            <a:fld id="{A148EED3-BBC9-0D42-BFB0-A65605EA2BCA}" type="slidenum">
              <a:rPr lang="en-US" smtClean="0"/>
              <a:t>6</a:t>
            </a:fld>
            <a:endParaRPr lang="en-US"/>
          </a:p>
        </p:txBody>
      </p:sp>
      <p:grpSp>
        <p:nvGrpSpPr>
          <p:cNvPr id="4" name="Group 3">
            <a:extLst>
              <a:ext uri="{FF2B5EF4-FFF2-40B4-BE49-F238E27FC236}">
                <a16:creationId xmlns:a16="http://schemas.microsoft.com/office/drawing/2014/main" id="{964FE7C1-9C2C-2847-80D3-7A9C12DD4FB0}"/>
              </a:ext>
            </a:extLst>
          </p:cNvPr>
          <p:cNvGrpSpPr/>
          <p:nvPr/>
        </p:nvGrpSpPr>
        <p:grpSpPr>
          <a:xfrm>
            <a:off x="829539" y="1263976"/>
            <a:ext cx="5507761" cy="3705404"/>
            <a:chOff x="810883" y="1953524"/>
            <a:chExt cx="5507761" cy="3705404"/>
          </a:xfrm>
        </p:grpSpPr>
        <p:sp>
          <p:nvSpPr>
            <p:cNvPr id="5" name="TextBox 4">
              <a:extLst>
                <a:ext uri="{FF2B5EF4-FFF2-40B4-BE49-F238E27FC236}">
                  <a16:creationId xmlns:a16="http://schemas.microsoft.com/office/drawing/2014/main" id="{EE524EB2-6A68-314A-BF22-E59D524AC9C7}"/>
                </a:ext>
              </a:extLst>
            </p:cNvPr>
            <p:cNvSpPr txBox="1"/>
            <p:nvPr/>
          </p:nvSpPr>
          <p:spPr>
            <a:xfrm>
              <a:off x="1420950" y="1953525"/>
              <a:ext cx="823752" cy="276999"/>
            </a:xfrm>
            <a:prstGeom prst="rect">
              <a:avLst/>
            </a:prstGeom>
            <a:noFill/>
          </p:spPr>
          <p:txBody>
            <a:bodyPr wrap="none" rtlCol="0">
              <a:spAutoFit/>
            </a:bodyPr>
            <a:lstStyle/>
            <a:p>
              <a:r>
                <a:rPr lang="en-US" sz="1200" b="1" dirty="0"/>
                <a:t>AOD = 0.1</a:t>
              </a:r>
            </a:p>
          </p:txBody>
        </p:sp>
        <p:pic>
          <p:nvPicPr>
            <p:cNvPr id="6" name="Picture 5">
              <a:extLst>
                <a:ext uri="{FF2B5EF4-FFF2-40B4-BE49-F238E27FC236}">
                  <a16:creationId xmlns:a16="http://schemas.microsoft.com/office/drawing/2014/main" id="{49067DED-5168-AB49-A89D-BB60273B76D7}"/>
                </a:ext>
              </a:extLst>
            </p:cNvPr>
            <p:cNvPicPr>
              <a:picLocks noChangeAspect="1"/>
            </p:cNvPicPr>
            <p:nvPr/>
          </p:nvPicPr>
          <p:blipFill>
            <a:blip r:embed="rId3"/>
            <a:stretch>
              <a:fillRect/>
            </a:stretch>
          </p:blipFill>
          <p:spPr>
            <a:xfrm>
              <a:off x="810883" y="2230524"/>
              <a:ext cx="5507761" cy="3428404"/>
            </a:xfrm>
            <a:prstGeom prst="rect">
              <a:avLst/>
            </a:prstGeom>
          </p:spPr>
        </p:pic>
        <p:sp>
          <p:nvSpPr>
            <p:cNvPr id="7" name="TextBox 6">
              <a:extLst>
                <a:ext uri="{FF2B5EF4-FFF2-40B4-BE49-F238E27FC236}">
                  <a16:creationId xmlns:a16="http://schemas.microsoft.com/office/drawing/2014/main" id="{1A97F130-3518-FA41-9722-85DB60880679}"/>
                </a:ext>
              </a:extLst>
            </p:cNvPr>
            <p:cNvSpPr txBox="1"/>
            <p:nvPr/>
          </p:nvSpPr>
          <p:spPr>
            <a:xfrm>
              <a:off x="2977033" y="1953524"/>
              <a:ext cx="823752" cy="276999"/>
            </a:xfrm>
            <a:prstGeom prst="rect">
              <a:avLst/>
            </a:prstGeom>
            <a:noFill/>
          </p:spPr>
          <p:txBody>
            <a:bodyPr wrap="none" rtlCol="0">
              <a:spAutoFit/>
            </a:bodyPr>
            <a:lstStyle/>
            <a:p>
              <a:r>
                <a:rPr lang="en-US" sz="1200" b="1" dirty="0"/>
                <a:t>AOD = 0.4</a:t>
              </a:r>
            </a:p>
          </p:txBody>
        </p:sp>
        <p:sp>
          <p:nvSpPr>
            <p:cNvPr id="8" name="TextBox 7">
              <a:extLst>
                <a:ext uri="{FF2B5EF4-FFF2-40B4-BE49-F238E27FC236}">
                  <a16:creationId xmlns:a16="http://schemas.microsoft.com/office/drawing/2014/main" id="{CA205F66-75EE-454B-8915-D7FEE3158AC6}"/>
                </a:ext>
              </a:extLst>
            </p:cNvPr>
            <p:cNvSpPr txBox="1"/>
            <p:nvPr/>
          </p:nvSpPr>
          <p:spPr>
            <a:xfrm>
              <a:off x="4540837" y="1953524"/>
              <a:ext cx="823752" cy="276999"/>
            </a:xfrm>
            <a:prstGeom prst="rect">
              <a:avLst/>
            </a:prstGeom>
            <a:noFill/>
          </p:spPr>
          <p:txBody>
            <a:bodyPr wrap="none" rtlCol="0">
              <a:spAutoFit/>
            </a:bodyPr>
            <a:lstStyle/>
            <a:p>
              <a:r>
                <a:rPr lang="en-US" sz="1200" b="1" dirty="0"/>
                <a:t>AOD = 1.0</a:t>
              </a:r>
            </a:p>
          </p:txBody>
        </p:sp>
      </p:grpSp>
      <p:sp>
        <p:nvSpPr>
          <p:cNvPr id="10" name="TextBox 9">
            <a:extLst>
              <a:ext uri="{FF2B5EF4-FFF2-40B4-BE49-F238E27FC236}">
                <a16:creationId xmlns:a16="http://schemas.microsoft.com/office/drawing/2014/main" id="{7AA111C5-2D7C-474B-BAF3-02FEB51B28A0}"/>
              </a:ext>
            </a:extLst>
          </p:cNvPr>
          <p:cNvSpPr txBox="1"/>
          <p:nvPr/>
        </p:nvSpPr>
        <p:spPr>
          <a:xfrm>
            <a:off x="1023567" y="5246379"/>
            <a:ext cx="5513602" cy="646331"/>
          </a:xfrm>
          <a:prstGeom prst="rect">
            <a:avLst/>
          </a:prstGeom>
          <a:noFill/>
        </p:spPr>
        <p:txBody>
          <a:bodyPr wrap="square" rtlCol="0">
            <a:spAutoFit/>
          </a:bodyPr>
          <a:lstStyle/>
          <a:p>
            <a:r>
              <a:rPr lang="en-US" dirty="0"/>
              <a:t>Surface reflectance (</a:t>
            </a:r>
            <a:r>
              <a:rPr lang="en-US" i="1" dirty="0"/>
              <a:t>A</a:t>
            </a:r>
            <a:r>
              <a:rPr lang="en-US" baseline="-25000" dirty="0"/>
              <a:t>s</a:t>
            </a:r>
            <a:r>
              <a:rPr lang="en-US" dirty="0"/>
              <a:t>) &lt; 0.1, in order to achieve notable sensitivity in a moderate AOD condition. </a:t>
            </a:r>
          </a:p>
        </p:txBody>
      </p:sp>
      <p:grpSp>
        <p:nvGrpSpPr>
          <p:cNvPr id="33" name="Group 32">
            <a:extLst>
              <a:ext uri="{FF2B5EF4-FFF2-40B4-BE49-F238E27FC236}">
                <a16:creationId xmlns:a16="http://schemas.microsoft.com/office/drawing/2014/main" id="{19A6BE94-35C2-F841-87CE-0CA5210546F6}"/>
              </a:ext>
            </a:extLst>
          </p:cNvPr>
          <p:cNvGrpSpPr/>
          <p:nvPr/>
        </p:nvGrpSpPr>
        <p:grpSpPr>
          <a:xfrm>
            <a:off x="3170279" y="1854231"/>
            <a:ext cx="1244293" cy="2285553"/>
            <a:chOff x="2928979" y="1854231"/>
            <a:chExt cx="1244293" cy="2285553"/>
          </a:xfrm>
        </p:grpSpPr>
        <p:sp>
          <p:nvSpPr>
            <p:cNvPr id="23" name="Oval 22">
              <a:extLst>
                <a:ext uri="{FF2B5EF4-FFF2-40B4-BE49-F238E27FC236}">
                  <a16:creationId xmlns:a16="http://schemas.microsoft.com/office/drawing/2014/main" id="{C6B5698C-1979-764E-A85A-707A6BA8C2EB}"/>
                </a:ext>
              </a:extLst>
            </p:cNvPr>
            <p:cNvSpPr/>
            <p:nvPr/>
          </p:nvSpPr>
          <p:spPr>
            <a:xfrm>
              <a:off x="2968052" y="1854231"/>
              <a:ext cx="610089" cy="574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0B40674-90EC-EA40-8EFC-B24123EC8F11}"/>
                </a:ext>
              </a:extLst>
            </p:cNvPr>
            <p:cNvSpPr/>
            <p:nvPr/>
          </p:nvSpPr>
          <p:spPr>
            <a:xfrm>
              <a:off x="2928979" y="3565608"/>
              <a:ext cx="610089" cy="574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7CEC1F6-3168-6046-96F6-1A168C7AA1A4}"/>
                </a:ext>
              </a:extLst>
            </p:cNvPr>
            <p:cNvSpPr/>
            <p:nvPr/>
          </p:nvSpPr>
          <p:spPr>
            <a:xfrm>
              <a:off x="3166265" y="2578803"/>
              <a:ext cx="1007007" cy="369332"/>
            </a:xfrm>
            <a:prstGeom prst="rect">
              <a:avLst/>
            </a:prstGeom>
          </p:spPr>
          <p:txBody>
            <a:bodyPr wrap="none">
              <a:spAutoFit/>
            </a:bodyPr>
            <a:lstStyle/>
            <a:p>
              <a:r>
                <a:rPr lang="en-US" i="1" dirty="0">
                  <a:solidFill>
                    <a:srgbClr val="FF0000"/>
                  </a:solidFill>
                </a:rPr>
                <a:t>A</a:t>
              </a:r>
              <a:r>
                <a:rPr lang="en-US" baseline="-25000" dirty="0">
                  <a:solidFill>
                    <a:srgbClr val="FF0000"/>
                  </a:solidFill>
                </a:rPr>
                <a:t>s</a:t>
              </a:r>
              <a:r>
                <a:rPr lang="en-US" dirty="0">
                  <a:solidFill>
                    <a:srgbClr val="FF0000"/>
                  </a:solidFill>
                </a:rPr>
                <a:t> &lt;= 0.1</a:t>
              </a:r>
            </a:p>
          </p:txBody>
        </p:sp>
        <p:cxnSp>
          <p:nvCxnSpPr>
            <p:cNvPr id="27" name="Straight Arrow Connector 26">
              <a:extLst>
                <a:ext uri="{FF2B5EF4-FFF2-40B4-BE49-F238E27FC236}">
                  <a16:creationId xmlns:a16="http://schemas.microsoft.com/office/drawing/2014/main" id="{9F86110A-E93E-2A40-BC67-8F9D6F168147}"/>
                </a:ext>
              </a:extLst>
            </p:cNvPr>
            <p:cNvCxnSpPr>
              <a:cxnSpLocks/>
              <a:stCxn id="26" idx="0"/>
              <a:endCxn id="23" idx="5"/>
            </p:cNvCxnSpPr>
            <p:nvPr/>
          </p:nvCxnSpPr>
          <p:spPr>
            <a:xfrm flipH="1" flipV="1">
              <a:off x="3488796" y="2344321"/>
              <a:ext cx="180973" cy="2344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2A0F44C-9471-B14C-9B9C-3770CADDDDE2}"/>
                </a:ext>
              </a:extLst>
            </p:cNvPr>
            <p:cNvCxnSpPr>
              <a:cxnSpLocks/>
              <a:stCxn id="26" idx="2"/>
              <a:endCxn id="24" idx="7"/>
            </p:cNvCxnSpPr>
            <p:nvPr/>
          </p:nvCxnSpPr>
          <p:spPr>
            <a:xfrm flipH="1">
              <a:off x="3449723" y="2948135"/>
              <a:ext cx="220046" cy="70155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B01F8C38-C840-3F45-9932-215FC1906D7B}"/>
              </a:ext>
            </a:extLst>
          </p:cNvPr>
          <p:cNvSpPr txBox="1"/>
          <p:nvPr/>
        </p:nvSpPr>
        <p:spPr>
          <a:xfrm>
            <a:off x="2398447" y="898561"/>
            <a:ext cx="2369944" cy="369332"/>
          </a:xfrm>
          <a:prstGeom prst="rect">
            <a:avLst/>
          </a:prstGeom>
          <a:noFill/>
        </p:spPr>
        <p:txBody>
          <a:bodyPr wrap="none" rtlCol="0">
            <a:spAutoFit/>
          </a:bodyPr>
          <a:lstStyle/>
          <a:p>
            <a:r>
              <a:rPr lang="en-US" dirty="0"/>
              <a:t>ALH versus DOAS ratios</a:t>
            </a:r>
          </a:p>
        </p:txBody>
      </p:sp>
      <p:sp>
        <p:nvSpPr>
          <p:cNvPr id="35" name="TextBox 34">
            <a:extLst>
              <a:ext uri="{FF2B5EF4-FFF2-40B4-BE49-F238E27FC236}">
                <a16:creationId xmlns:a16="http://schemas.microsoft.com/office/drawing/2014/main" id="{601615C0-086F-9A41-B895-E270261A2499}"/>
              </a:ext>
            </a:extLst>
          </p:cNvPr>
          <p:cNvSpPr txBox="1"/>
          <p:nvPr/>
        </p:nvSpPr>
        <p:spPr>
          <a:xfrm>
            <a:off x="147644" y="1540975"/>
            <a:ext cx="763351" cy="338554"/>
          </a:xfrm>
          <a:prstGeom prst="rect">
            <a:avLst/>
          </a:prstGeom>
          <a:noFill/>
        </p:spPr>
        <p:txBody>
          <a:bodyPr wrap="none" rtlCol="0">
            <a:spAutoFit/>
          </a:bodyPr>
          <a:lstStyle/>
          <a:p>
            <a:r>
              <a:rPr lang="en-US" sz="1600" dirty="0"/>
              <a:t>B band</a:t>
            </a:r>
          </a:p>
        </p:txBody>
      </p:sp>
      <p:sp>
        <p:nvSpPr>
          <p:cNvPr id="37" name="TextBox 36">
            <a:extLst>
              <a:ext uri="{FF2B5EF4-FFF2-40B4-BE49-F238E27FC236}">
                <a16:creationId xmlns:a16="http://schemas.microsoft.com/office/drawing/2014/main" id="{E9DBC421-DAA8-FB43-89AE-8C1DC03C3F4A}"/>
              </a:ext>
            </a:extLst>
          </p:cNvPr>
          <p:cNvSpPr txBox="1"/>
          <p:nvPr/>
        </p:nvSpPr>
        <p:spPr>
          <a:xfrm>
            <a:off x="123153" y="3332831"/>
            <a:ext cx="763351" cy="338554"/>
          </a:xfrm>
          <a:prstGeom prst="rect">
            <a:avLst/>
          </a:prstGeom>
          <a:noFill/>
        </p:spPr>
        <p:txBody>
          <a:bodyPr wrap="none" rtlCol="0">
            <a:spAutoFit/>
          </a:bodyPr>
          <a:lstStyle/>
          <a:p>
            <a:r>
              <a:rPr lang="en-US" sz="1600" dirty="0"/>
              <a:t>A band</a:t>
            </a:r>
          </a:p>
        </p:txBody>
      </p:sp>
      <p:grpSp>
        <p:nvGrpSpPr>
          <p:cNvPr id="12" name="Group 11">
            <a:extLst>
              <a:ext uri="{FF2B5EF4-FFF2-40B4-BE49-F238E27FC236}">
                <a16:creationId xmlns:a16="http://schemas.microsoft.com/office/drawing/2014/main" id="{224AB72F-2EB3-BB48-AD1C-F5F60C38812E}"/>
              </a:ext>
            </a:extLst>
          </p:cNvPr>
          <p:cNvGrpSpPr/>
          <p:nvPr/>
        </p:nvGrpSpPr>
        <p:grpSpPr>
          <a:xfrm>
            <a:off x="6933606" y="1079310"/>
            <a:ext cx="4660134" cy="5024457"/>
            <a:chOff x="6933606" y="1079310"/>
            <a:chExt cx="4660134" cy="5024457"/>
          </a:xfrm>
        </p:grpSpPr>
        <p:pic>
          <p:nvPicPr>
            <p:cNvPr id="28" name="Picture 27">
              <a:extLst>
                <a:ext uri="{FF2B5EF4-FFF2-40B4-BE49-F238E27FC236}">
                  <a16:creationId xmlns:a16="http://schemas.microsoft.com/office/drawing/2014/main" id="{7F22CF08-E3AE-2845-8B14-12D2CE06D3F0}"/>
                </a:ext>
              </a:extLst>
            </p:cNvPr>
            <p:cNvPicPr>
              <a:picLocks noChangeAspect="1"/>
            </p:cNvPicPr>
            <p:nvPr/>
          </p:nvPicPr>
          <p:blipFill>
            <a:blip r:embed="rId4"/>
            <a:stretch>
              <a:fillRect/>
            </a:stretch>
          </p:blipFill>
          <p:spPr>
            <a:xfrm>
              <a:off x="6933606" y="1613189"/>
              <a:ext cx="4570522" cy="2666138"/>
            </a:xfrm>
            <a:prstGeom prst="rect">
              <a:avLst/>
            </a:prstGeom>
          </p:spPr>
        </p:pic>
        <p:grpSp>
          <p:nvGrpSpPr>
            <p:cNvPr id="39" name="Group 38">
              <a:extLst>
                <a:ext uri="{FF2B5EF4-FFF2-40B4-BE49-F238E27FC236}">
                  <a16:creationId xmlns:a16="http://schemas.microsoft.com/office/drawing/2014/main" id="{9CBAC6D0-AD72-0F4B-9B56-6EFFDB8BB466}"/>
                </a:ext>
              </a:extLst>
            </p:cNvPr>
            <p:cNvGrpSpPr/>
            <p:nvPr/>
          </p:nvGrpSpPr>
          <p:grpSpPr>
            <a:xfrm>
              <a:off x="7023217" y="1079310"/>
              <a:ext cx="4570523" cy="5024457"/>
              <a:chOff x="7023217" y="1079310"/>
              <a:chExt cx="4570523" cy="5024457"/>
            </a:xfrm>
          </p:grpSpPr>
          <p:grpSp>
            <p:nvGrpSpPr>
              <p:cNvPr id="22" name="Group 21">
                <a:extLst>
                  <a:ext uri="{FF2B5EF4-FFF2-40B4-BE49-F238E27FC236}">
                    <a16:creationId xmlns:a16="http://schemas.microsoft.com/office/drawing/2014/main" id="{55B5198B-6536-0A4D-85F1-B8F85FF8AEE5}"/>
                  </a:ext>
                </a:extLst>
              </p:cNvPr>
              <p:cNvGrpSpPr/>
              <p:nvPr/>
            </p:nvGrpSpPr>
            <p:grpSpPr>
              <a:xfrm>
                <a:off x="7023217" y="1079310"/>
                <a:ext cx="4570523" cy="5024457"/>
                <a:chOff x="7023217" y="1079310"/>
                <a:chExt cx="4570523" cy="5024457"/>
              </a:xfrm>
            </p:grpSpPr>
            <p:sp>
              <p:nvSpPr>
                <p:cNvPr id="11" name="TextBox 10">
                  <a:extLst>
                    <a:ext uri="{FF2B5EF4-FFF2-40B4-BE49-F238E27FC236}">
                      <a16:creationId xmlns:a16="http://schemas.microsoft.com/office/drawing/2014/main" id="{F900C4FC-4E6D-B14C-AD16-AFE360FF49DA}"/>
                    </a:ext>
                  </a:extLst>
                </p:cNvPr>
                <p:cNvSpPr txBox="1"/>
                <p:nvPr/>
              </p:nvSpPr>
              <p:spPr>
                <a:xfrm>
                  <a:off x="7023217" y="4349441"/>
                  <a:ext cx="4570523" cy="1754326"/>
                </a:xfrm>
                <a:prstGeom prst="rect">
                  <a:avLst/>
                </a:prstGeom>
                <a:noFill/>
              </p:spPr>
              <p:txBody>
                <a:bodyPr wrap="square" rtlCol="0">
                  <a:spAutoFit/>
                </a:bodyPr>
                <a:lstStyle/>
                <a:p>
                  <a:r>
                    <a:rPr lang="en-US" dirty="0"/>
                    <a:t>Surface types that meet </a:t>
                  </a:r>
                  <a:r>
                    <a:rPr lang="en-US" i="1" dirty="0"/>
                    <a:t>A</a:t>
                  </a:r>
                  <a:r>
                    <a:rPr lang="en-US" baseline="-25000" dirty="0"/>
                    <a:t>s</a:t>
                  </a:r>
                  <a:r>
                    <a:rPr lang="en-US" dirty="0"/>
                    <a:t> &lt; 0.1:</a:t>
                  </a:r>
                </a:p>
                <a:p>
                  <a:pPr marL="285750" indent="-285750">
                    <a:buFont typeface="Arial" panose="020B0604020202020204" pitchFamily="34" charset="0"/>
                    <a:buChar char="•"/>
                  </a:pPr>
                  <a:r>
                    <a:rPr lang="en-US" dirty="0"/>
                    <a:t>O2-A band: </a:t>
                  </a:r>
                  <a:r>
                    <a:rPr lang="en-US" dirty="0">
                      <a:solidFill>
                        <a:srgbClr val="0070C0"/>
                      </a:solidFill>
                    </a:rPr>
                    <a:t>water</a:t>
                  </a:r>
                </a:p>
                <a:p>
                  <a:pPr marL="285750" indent="-285750">
                    <a:buFont typeface="Arial" panose="020B0604020202020204" pitchFamily="34" charset="0"/>
                    <a:buChar char="•"/>
                  </a:pPr>
                  <a:r>
                    <a:rPr lang="en-US" dirty="0"/>
                    <a:t>O2-B band: </a:t>
                  </a:r>
                  <a:r>
                    <a:rPr lang="en-US" dirty="0">
                      <a:solidFill>
                        <a:srgbClr val="0070C0"/>
                      </a:solidFill>
                    </a:rPr>
                    <a:t>water</a:t>
                  </a:r>
                  <a:r>
                    <a:rPr lang="en-US" dirty="0"/>
                    <a:t>, </a:t>
                  </a:r>
                  <a:r>
                    <a:rPr lang="en-US" u="sng" dirty="0">
                      <a:solidFill>
                        <a:srgbClr val="00B050"/>
                      </a:solidFill>
                    </a:rPr>
                    <a:t>green vegetation </a:t>
                  </a:r>
                </a:p>
                <a:p>
                  <a:pPr marL="285750" indent="-285750">
                    <a:buFont typeface="Arial" panose="020B0604020202020204" pitchFamily="34" charset="0"/>
                    <a:buChar char="•"/>
                  </a:pPr>
                  <a:endParaRPr lang="en-US" u="sng" dirty="0">
                    <a:solidFill>
                      <a:srgbClr val="00B050"/>
                    </a:solidFill>
                  </a:endParaRPr>
                </a:p>
                <a:p>
                  <a:r>
                    <a:rPr lang="en-US" b="1" dirty="0">
                      <a:solidFill>
                        <a:srgbClr val="0070C0"/>
                      </a:solidFill>
                    </a:rPr>
                    <a:t>So, we only perform ALH retrievals over </a:t>
                  </a:r>
                  <a:r>
                    <a:rPr lang="en-US" b="1" u="sng" dirty="0">
                      <a:solidFill>
                        <a:srgbClr val="0070C0"/>
                      </a:solidFill>
                    </a:rPr>
                    <a:t>water</a:t>
                  </a:r>
                  <a:r>
                    <a:rPr lang="en-US" b="1" dirty="0">
                      <a:solidFill>
                        <a:srgbClr val="0070C0"/>
                      </a:solidFill>
                    </a:rPr>
                    <a:t> and </a:t>
                  </a:r>
                  <a:r>
                    <a:rPr lang="en-US" b="1" u="sng" dirty="0">
                      <a:solidFill>
                        <a:srgbClr val="0070C0"/>
                      </a:solidFill>
                    </a:rPr>
                    <a:t>vegetated land </a:t>
                  </a:r>
                  <a:r>
                    <a:rPr lang="en-US" b="1" dirty="0">
                      <a:solidFill>
                        <a:srgbClr val="0070C0"/>
                      </a:solidFill>
                    </a:rPr>
                    <a:t>surfaces.</a:t>
                  </a:r>
                </a:p>
              </p:txBody>
            </p:sp>
            <p:sp>
              <p:nvSpPr>
                <p:cNvPr id="14" name="TextBox 13">
                  <a:extLst>
                    <a:ext uri="{FF2B5EF4-FFF2-40B4-BE49-F238E27FC236}">
                      <a16:creationId xmlns:a16="http://schemas.microsoft.com/office/drawing/2014/main" id="{BDC19745-DD7A-EE4C-A5DF-FF6A3602058D}"/>
                    </a:ext>
                  </a:extLst>
                </p:cNvPr>
                <p:cNvSpPr txBox="1"/>
                <p:nvPr/>
              </p:nvSpPr>
              <p:spPr>
                <a:xfrm>
                  <a:off x="9982200" y="1079310"/>
                  <a:ext cx="1186543" cy="369332"/>
                </a:xfrm>
                <a:prstGeom prst="rect">
                  <a:avLst/>
                </a:prstGeom>
                <a:noFill/>
              </p:spPr>
              <p:txBody>
                <a:bodyPr wrap="none" rtlCol="0">
                  <a:spAutoFit/>
                </a:bodyPr>
                <a:lstStyle/>
                <a:p>
                  <a:r>
                    <a:rPr lang="en-US" dirty="0">
                      <a:solidFill>
                        <a:srgbClr val="FF0000"/>
                      </a:solidFill>
                    </a:rPr>
                    <a:t>O2-A band</a:t>
                  </a:r>
                </a:p>
              </p:txBody>
            </p:sp>
            <p:sp>
              <p:nvSpPr>
                <p:cNvPr id="18" name="TextBox 17">
                  <a:extLst>
                    <a:ext uri="{FF2B5EF4-FFF2-40B4-BE49-F238E27FC236}">
                      <a16:creationId xmlns:a16="http://schemas.microsoft.com/office/drawing/2014/main" id="{5449F91E-9187-4C42-971B-5C8670BB4B6C}"/>
                    </a:ext>
                  </a:extLst>
                </p:cNvPr>
                <p:cNvSpPr txBox="1"/>
                <p:nvPr/>
              </p:nvSpPr>
              <p:spPr>
                <a:xfrm>
                  <a:off x="8524028" y="1079310"/>
                  <a:ext cx="1186543" cy="369332"/>
                </a:xfrm>
                <a:prstGeom prst="rect">
                  <a:avLst/>
                </a:prstGeom>
                <a:noFill/>
              </p:spPr>
              <p:txBody>
                <a:bodyPr wrap="square" rtlCol="0">
                  <a:spAutoFit/>
                </a:bodyPr>
                <a:lstStyle/>
                <a:p>
                  <a:r>
                    <a:rPr lang="en-US" dirty="0">
                      <a:solidFill>
                        <a:srgbClr val="FF0000"/>
                      </a:solidFill>
                    </a:rPr>
                    <a:t>O2-B band</a:t>
                  </a:r>
                </a:p>
              </p:txBody>
            </p:sp>
            <p:cxnSp>
              <p:nvCxnSpPr>
                <p:cNvPr id="16" name="Straight Arrow Connector 15">
                  <a:extLst>
                    <a:ext uri="{FF2B5EF4-FFF2-40B4-BE49-F238E27FC236}">
                      <a16:creationId xmlns:a16="http://schemas.microsoft.com/office/drawing/2014/main" id="{D2C6F5C2-5652-DB40-AB13-6EC679A440B3}"/>
                    </a:ext>
                  </a:extLst>
                </p:cNvPr>
                <p:cNvCxnSpPr>
                  <a:cxnSpLocks/>
                </p:cNvCxnSpPr>
                <p:nvPr/>
              </p:nvCxnSpPr>
              <p:spPr>
                <a:xfrm flipH="1">
                  <a:off x="10236477" y="1403672"/>
                  <a:ext cx="338995" cy="4770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07C3907-EF1F-1F47-AFEA-5E0DFE2A7502}"/>
                    </a:ext>
                  </a:extLst>
                </p:cNvPr>
                <p:cNvCxnSpPr>
                  <a:cxnSpLocks/>
                </p:cNvCxnSpPr>
                <p:nvPr/>
              </p:nvCxnSpPr>
              <p:spPr>
                <a:xfrm>
                  <a:off x="9117300" y="1403672"/>
                  <a:ext cx="525905" cy="620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12690DBE-4497-4449-BEDE-72FE107EA35B}"/>
                  </a:ext>
                </a:extLst>
              </p:cNvPr>
              <p:cNvSpPr txBox="1"/>
              <p:nvPr/>
            </p:nvSpPr>
            <p:spPr>
              <a:xfrm>
                <a:off x="7606753" y="1295363"/>
                <a:ext cx="3170548" cy="338554"/>
              </a:xfrm>
              <a:prstGeom prst="rect">
                <a:avLst/>
              </a:prstGeom>
              <a:noFill/>
            </p:spPr>
            <p:txBody>
              <a:bodyPr wrap="none" rtlCol="0">
                <a:spAutoFit/>
              </a:bodyPr>
              <a:lstStyle/>
              <a:p>
                <a:r>
                  <a:rPr lang="en-US" sz="1600" dirty="0"/>
                  <a:t>Reflectance of various surface types</a:t>
                </a:r>
              </a:p>
            </p:txBody>
          </p:sp>
        </p:grpSp>
      </p:grpSp>
      <p:sp>
        <p:nvSpPr>
          <p:cNvPr id="29" name="TextBox 28">
            <a:extLst>
              <a:ext uri="{FF2B5EF4-FFF2-40B4-BE49-F238E27FC236}">
                <a16:creationId xmlns:a16="http://schemas.microsoft.com/office/drawing/2014/main" id="{B8010E6B-3717-EE4C-AD4A-8FAA6A1DF73E}"/>
              </a:ext>
            </a:extLst>
          </p:cNvPr>
          <p:cNvSpPr txBox="1"/>
          <p:nvPr/>
        </p:nvSpPr>
        <p:spPr>
          <a:xfrm>
            <a:off x="5140081" y="6290903"/>
            <a:ext cx="2394438" cy="307777"/>
          </a:xfrm>
          <a:prstGeom prst="rect">
            <a:avLst/>
          </a:prstGeom>
          <a:noFill/>
        </p:spPr>
        <p:txBody>
          <a:bodyPr wrap="none" rtlCol="0">
            <a:spAutoFit/>
          </a:bodyPr>
          <a:lstStyle/>
          <a:p>
            <a:r>
              <a:rPr lang="en-US" sz="1400" dirty="0"/>
              <a:t>Xu et al. 2018, AMT submitted</a:t>
            </a:r>
          </a:p>
        </p:txBody>
      </p:sp>
    </p:spTree>
    <p:extLst>
      <p:ext uri="{BB962C8B-B14F-4D97-AF65-F5344CB8AC3E}">
        <p14:creationId xmlns:p14="http://schemas.microsoft.com/office/powerpoint/2010/main" val="201128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1725FB-F745-DF43-BCA8-2F31E2C30758}"/>
              </a:ext>
            </a:extLst>
          </p:cNvPr>
          <p:cNvSpPr>
            <a:spLocks noGrp="1"/>
          </p:cNvSpPr>
          <p:nvPr>
            <p:ph type="sldNum" sz="quarter" idx="12"/>
          </p:nvPr>
        </p:nvSpPr>
        <p:spPr/>
        <p:txBody>
          <a:bodyPr/>
          <a:lstStyle/>
          <a:p>
            <a:fld id="{A148EED3-BBC9-0D42-BFB0-A65605EA2BCA}" type="slidenum">
              <a:rPr lang="en-US" smtClean="0"/>
              <a:t>7</a:t>
            </a:fld>
            <a:endParaRPr lang="en-US"/>
          </a:p>
        </p:txBody>
      </p:sp>
      <p:sp>
        <p:nvSpPr>
          <p:cNvPr id="4" name="TextBox 3">
            <a:extLst>
              <a:ext uri="{FF2B5EF4-FFF2-40B4-BE49-F238E27FC236}">
                <a16:creationId xmlns:a16="http://schemas.microsoft.com/office/drawing/2014/main" id="{F7867273-E4A8-904E-9F55-81F65FBB3FCD}"/>
              </a:ext>
            </a:extLst>
          </p:cNvPr>
          <p:cNvSpPr txBox="1"/>
          <p:nvPr/>
        </p:nvSpPr>
        <p:spPr>
          <a:xfrm>
            <a:off x="960451" y="983364"/>
            <a:ext cx="4169689" cy="3970318"/>
          </a:xfrm>
          <a:prstGeom prst="rect">
            <a:avLst/>
          </a:prstGeom>
          <a:noFill/>
        </p:spPr>
        <p:txBody>
          <a:bodyPr wrap="square" rtlCol="0">
            <a:spAutoFit/>
          </a:bodyPr>
          <a:lstStyle/>
          <a:p>
            <a:pPr>
              <a:spcAft>
                <a:spcPts val="1200"/>
              </a:spcAft>
            </a:pPr>
            <a:r>
              <a:rPr lang="en-US" sz="2400" b="1" dirty="0">
                <a:solidFill>
                  <a:srgbClr val="1931CF"/>
                </a:solidFill>
              </a:rPr>
              <a:t>Objectives:</a:t>
            </a:r>
          </a:p>
          <a:p>
            <a:pPr marL="285750" indent="-285750">
              <a:buFont typeface="Arial" charset="0"/>
              <a:buChar char="•"/>
            </a:pPr>
            <a:r>
              <a:rPr lang="en-US" sz="2000" b="1" dirty="0">
                <a:solidFill>
                  <a:srgbClr val="1931CF"/>
                </a:solidFill>
              </a:rPr>
              <a:t>Develop an algorithm to retrieve aerosol layer height (ALH) and optical depth (AOD) from EPIC’s radiances in the O2 A and B bands over both land and ocean surfaces</a:t>
            </a:r>
          </a:p>
          <a:p>
            <a:pPr marL="285750" indent="-285750">
              <a:buFont typeface="Arial" charset="0"/>
              <a:buChar char="•"/>
            </a:pPr>
            <a:endParaRPr lang="en-US" sz="2000" b="1" dirty="0">
              <a:solidFill>
                <a:srgbClr val="1931CF"/>
              </a:solidFill>
            </a:endParaRPr>
          </a:p>
          <a:p>
            <a:r>
              <a:rPr lang="en-US" sz="2000" b="1" dirty="0">
                <a:solidFill>
                  <a:srgbClr val="1931CF"/>
                </a:solidFill>
              </a:rPr>
              <a:t> </a:t>
            </a:r>
          </a:p>
          <a:p>
            <a:pPr marL="285750" indent="-285750">
              <a:buFont typeface="Arial" charset="0"/>
              <a:buChar char="•"/>
            </a:pPr>
            <a:r>
              <a:rPr lang="en-US" sz="2000" b="1" dirty="0">
                <a:solidFill>
                  <a:srgbClr val="1931CF"/>
                </a:solidFill>
              </a:rPr>
              <a:t>Final goal: global retrieval of ALH for dust, smoke, and volcanic aerosols</a:t>
            </a:r>
            <a:r>
              <a:rPr lang="zh-CN" altLang="en-US" sz="2000" b="1" dirty="0">
                <a:solidFill>
                  <a:srgbClr val="1931CF"/>
                </a:solidFill>
              </a:rPr>
              <a:t> </a:t>
            </a:r>
            <a:r>
              <a:rPr lang="en-US" altLang="zh-CN" sz="2000" b="1" dirty="0">
                <a:solidFill>
                  <a:srgbClr val="1931CF"/>
                </a:solidFill>
              </a:rPr>
              <a:t>multiple times a day</a:t>
            </a:r>
            <a:endParaRPr lang="en-US" sz="2000" b="1" dirty="0">
              <a:solidFill>
                <a:srgbClr val="1931CF"/>
              </a:solidFill>
            </a:endParaRPr>
          </a:p>
          <a:p>
            <a:pPr marL="285750" indent="-285750">
              <a:buFont typeface="Arial" charset="0"/>
              <a:buChar char="•"/>
            </a:pPr>
            <a:endParaRPr lang="en-US" b="1" dirty="0">
              <a:solidFill>
                <a:srgbClr val="1931CF"/>
              </a:solidFill>
            </a:endParaRPr>
          </a:p>
        </p:txBody>
      </p:sp>
      <p:sp>
        <p:nvSpPr>
          <p:cNvPr id="39" name="Title 1">
            <a:extLst>
              <a:ext uri="{FF2B5EF4-FFF2-40B4-BE49-F238E27FC236}">
                <a16:creationId xmlns:a16="http://schemas.microsoft.com/office/drawing/2014/main" id="{9270D473-04F5-6245-9E53-78BB264B429E}"/>
              </a:ext>
            </a:extLst>
          </p:cNvPr>
          <p:cNvSpPr txBox="1">
            <a:spLocks/>
          </p:cNvSpPr>
          <p:nvPr/>
        </p:nvSpPr>
        <p:spPr>
          <a:xfrm>
            <a:off x="0" y="0"/>
            <a:ext cx="4948517" cy="6858000"/>
          </a:xfrm>
          <a:prstGeom prst="rect">
            <a:avLst/>
          </a:prstGeom>
          <a:solidFill>
            <a:schemeClr val="tx1"/>
          </a:solidFill>
          <a:ln w="22225">
            <a:noFill/>
            <a:round/>
          </a:ln>
        </p:spPr>
        <p:txBody>
          <a:bodyPr vert="horz" lIns="457200" tIns="457200" rIns="457200" bIns="457200" rtlCol="0" anchor="t" anchorCtr="0">
            <a:normAutofit/>
          </a:bodyPr>
          <a:lstStyle>
            <a:lvl1pPr algn="ctr" defTabSz="914400" rtl="0" eaLnBrk="1" latinLnBrk="0" hangingPunct="1">
              <a:lnSpc>
                <a:spcPct val="90000"/>
              </a:lnSpc>
              <a:spcBef>
                <a:spcPct val="0"/>
              </a:spcBef>
              <a:buNone/>
              <a:defRPr sz="3200" kern="1200" baseline="0">
                <a:solidFill>
                  <a:schemeClr val="bg1">
                    <a:lumMod val="85000"/>
                  </a:schemeClr>
                </a:solidFill>
                <a:latin typeface="+mj-lt"/>
                <a:ea typeface="+mj-ea"/>
                <a:cs typeface="+mj-cs"/>
              </a:defRPr>
            </a:lvl1pPr>
          </a:lstStyle>
          <a:p>
            <a:br>
              <a:rPr lang="en-US" sz="2800" b="1" dirty="0"/>
            </a:br>
            <a:r>
              <a:rPr lang="en-US" sz="2800" b="1" dirty="0"/>
              <a:t>EPIC ALH retrieval algorithm</a:t>
            </a:r>
          </a:p>
          <a:p>
            <a:endParaRPr lang="en-US" sz="2800" b="1" dirty="0"/>
          </a:p>
          <a:p>
            <a:pPr marL="457200" indent="-457200" algn="l">
              <a:buFont typeface="Arial" panose="020B0604020202020204" pitchFamily="34" charset="0"/>
              <a:buChar char="•"/>
            </a:pPr>
            <a:endParaRPr lang="en-US" sz="2400" b="1" dirty="0"/>
          </a:p>
          <a:p>
            <a:pPr algn="l">
              <a:spcBef>
                <a:spcPts val="1200"/>
              </a:spcBef>
            </a:pPr>
            <a:r>
              <a:rPr lang="en-US" sz="2000" dirty="0"/>
              <a:t>Based on Xu et al. [2017] for retrieving dust ALH from EPIC, but with NEW developments:</a:t>
            </a:r>
          </a:p>
          <a:p>
            <a:pPr marL="342900" indent="-342900" algn="l">
              <a:spcBef>
                <a:spcPts val="1200"/>
              </a:spcBef>
              <a:buFont typeface="Arial" panose="020B0604020202020204" pitchFamily="34" charset="0"/>
              <a:buChar char="•"/>
            </a:pPr>
            <a:endParaRPr lang="en-US" sz="2000" dirty="0"/>
          </a:p>
          <a:p>
            <a:pPr marL="342900" indent="-342900" algn="l">
              <a:spcBef>
                <a:spcPts val="1200"/>
              </a:spcBef>
              <a:buFont typeface="Arial" panose="020B0604020202020204" pitchFamily="34" charset="0"/>
              <a:buChar char="•"/>
            </a:pPr>
            <a:r>
              <a:rPr lang="en-US" sz="2000" dirty="0"/>
              <a:t>Implement smoke aerosol model</a:t>
            </a:r>
          </a:p>
          <a:p>
            <a:pPr marL="342900" indent="-342900" algn="l">
              <a:spcBef>
                <a:spcPts val="1200"/>
              </a:spcBef>
              <a:buFont typeface="Arial" panose="020B0604020202020204" pitchFamily="34" charset="0"/>
              <a:buChar char="•"/>
            </a:pPr>
            <a:r>
              <a:rPr lang="en-US" sz="2000" dirty="0"/>
              <a:t>Determine land surface reflectance from MODIS surface products</a:t>
            </a:r>
          </a:p>
          <a:p>
            <a:pPr marL="342900" indent="-342900" algn="l">
              <a:spcBef>
                <a:spcPts val="1200"/>
              </a:spcBef>
              <a:buFont typeface="Arial" panose="020B0604020202020204" pitchFamily="34" charset="0"/>
              <a:buChar char="•"/>
            </a:pPr>
            <a:r>
              <a:rPr lang="en-US" sz="2000" dirty="0"/>
              <a:t>3x3 aggregation for retrievals</a:t>
            </a:r>
          </a:p>
          <a:p>
            <a:pPr marL="342900" indent="-342900" algn="l">
              <a:spcBef>
                <a:spcPts val="1200"/>
              </a:spcBef>
              <a:buFont typeface="Arial" panose="020B0604020202020204" pitchFamily="34" charset="0"/>
              <a:buChar char="•"/>
            </a:pPr>
            <a:r>
              <a:rPr lang="en-US" sz="2000" dirty="0"/>
              <a:t>New strategy of spectral fitting</a:t>
            </a:r>
          </a:p>
          <a:p>
            <a:pPr marL="457200" indent="-457200" algn="l">
              <a:buFont typeface="Arial" panose="020B0604020202020204" pitchFamily="34" charset="0"/>
              <a:buChar char="•"/>
            </a:pPr>
            <a:endParaRPr lang="en-US" sz="2800" b="1" dirty="0"/>
          </a:p>
          <a:p>
            <a:endParaRPr lang="en-US" sz="2800" b="1" dirty="0"/>
          </a:p>
          <a:p>
            <a:endParaRPr lang="en-US" sz="2800" b="1" dirty="0"/>
          </a:p>
        </p:txBody>
      </p:sp>
      <p:grpSp>
        <p:nvGrpSpPr>
          <p:cNvPr id="22" name="Group 21">
            <a:extLst>
              <a:ext uri="{FF2B5EF4-FFF2-40B4-BE49-F238E27FC236}">
                <a16:creationId xmlns:a16="http://schemas.microsoft.com/office/drawing/2014/main" id="{A4C57F8D-FE64-494E-B2D0-02C83AAE09AC}"/>
              </a:ext>
            </a:extLst>
          </p:cNvPr>
          <p:cNvGrpSpPr/>
          <p:nvPr/>
        </p:nvGrpSpPr>
        <p:grpSpPr>
          <a:xfrm>
            <a:off x="9802701" y="377317"/>
            <a:ext cx="1991734" cy="6186309"/>
            <a:chOff x="9599503" y="377317"/>
            <a:chExt cx="1991734" cy="6186309"/>
          </a:xfrm>
        </p:grpSpPr>
        <p:sp>
          <p:nvSpPr>
            <p:cNvPr id="15" name="TextBox 14">
              <a:extLst>
                <a:ext uri="{FF2B5EF4-FFF2-40B4-BE49-F238E27FC236}">
                  <a16:creationId xmlns:a16="http://schemas.microsoft.com/office/drawing/2014/main" id="{EF017D0C-1429-F44E-A133-24A8CE649235}"/>
                </a:ext>
              </a:extLst>
            </p:cNvPr>
            <p:cNvSpPr txBox="1"/>
            <p:nvPr/>
          </p:nvSpPr>
          <p:spPr>
            <a:xfrm>
              <a:off x="9599503" y="377317"/>
              <a:ext cx="1991734" cy="6186309"/>
            </a:xfrm>
            <a:prstGeom prst="rect">
              <a:avLst/>
            </a:prstGeom>
            <a:noFill/>
          </p:spPr>
          <p:txBody>
            <a:bodyPr wrap="square" rtlCol="0">
              <a:spAutoFit/>
            </a:bodyPr>
            <a:lstStyle/>
            <a:p>
              <a:pPr algn="ctr"/>
              <a:r>
                <a:rPr lang="en-US" dirty="0">
                  <a:solidFill>
                    <a:srgbClr val="00B0F0"/>
                  </a:solidFill>
                </a:rPr>
                <a:t>Acquire </a:t>
              </a:r>
            </a:p>
            <a:p>
              <a:pPr algn="ctr"/>
              <a:r>
                <a:rPr lang="en-US" dirty="0">
                  <a:solidFill>
                    <a:srgbClr val="00B0F0"/>
                  </a:solidFill>
                </a:rPr>
                <a:t>EPIC data</a:t>
              </a:r>
            </a:p>
            <a:p>
              <a:pPr algn="ctr"/>
              <a:endParaRPr lang="en-US" dirty="0">
                <a:solidFill>
                  <a:srgbClr val="00B0F0"/>
                </a:solidFill>
              </a:endParaRPr>
            </a:p>
            <a:p>
              <a:pPr algn="ctr"/>
              <a:endParaRPr lang="en-US" dirty="0">
                <a:solidFill>
                  <a:srgbClr val="00B0F0"/>
                </a:solidFill>
              </a:endParaRPr>
            </a:p>
            <a:p>
              <a:pPr algn="ctr"/>
              <a:endParaRPr lang="en-US" dirty="0">
                <a:solidFill>
                  <a:srgbClr val="00B0F0"/>
                </a:solidFill>
              </a:endParaRPr>
            </a:p>
            <a:p>
              <a:pPr algn="ctr"/>
              <a:r>
                <a:rPr lang="en-US" dirty="0">
                  <a:solidFill>
                    <a:srgbClr val="00B0F0"/>
                  </a:solidFill>
                </a:rPr>
                <a:t>Determine </a:t>
              </a:r>
            </a:p>
            <a:p>
              <a:pPr algn="ctr"/>
              <a:r>
                <a:rPr lang="en-US" dirty="0">
                  <a:solidFill>
                    <a:srgbClr val="00B0F0"/>
                  </a:solidFill>
                </a:rPr>
                <a:t>Surface reflectance  </a:t>
              </a:r>
            </a:p>
            <a:p>
              <a:pPr algn="ctr"/>
              <a:endParaRPr lang="en-US" dirty="0">
                <a:solidFill>
                  <a:srgbClr val="00B0F0"/>
                </a:solidFill>
              </a:endParaRPr>
            </a:p>
            <a:p>
              <a:pPr algn="ctr"/>
              <a:r>
                <a:rPr lang="en-US" dirty="0">
                  <a:solidFill>
                    <a:srgbClr val="00B0F0"/>
                  </a:solidFill>
                </a:rPr>
                <a:t>Mask cloud, glint, &amp; bright land</a:t>
              </a:r>
            </a:p>
            <a:p>
              <a:pPr algn="ctr"/>
              <a:endParaRPr lang="en-US" dirty="0">
                <a:solidFill>
                  <a:srgbClr val="00B0F0"/>
                </a:solidFill>
              </a:endParaRPr>
            </a:p>
            <a:p>
              <a:pPr algn="ctr"/>
              <a:endParaRPr lang="en-US" dirty="0">
                <a:solidFill>
                  <a:srgbClr val="00B0F0"/>
                </a:solidFill>
              </a:endParaRPr>
            </a:p>
            <a:p>
              <a:pPr algn="ctr"/>
              <a:endParaRPr lang="en-US" dirty="0">
                <a:solidFill>
                  <a:srgbClr val="00B0F0"/>
                </a:solidFill>
              </a:endParaRPr>
            </a:p>
            <a:p>
              <a:pPr algn="ctr"/>
              <a:r>
                <a:rPr lang="en-US" dirty="0">
                  <a:solidFill>
                    <a:srgbClr val="00B0F0"/>
                  </a:solidFill>
                </a:rPr>
                <a:t>Aggregate </a:t>
              </a:r>
            </a:p>
            <a:p>
              <a:pPr algn="ctr"/>
              <a:r>
                <a:rPr lang="en-US" dirty="0">
                  <a:solidFill>
                    <a:srgbClr val="00B0F0"/>
                  </a:solidFill>
                </a:rPr>
                <a:t>pixels</a:t>
              </a:r>
            </a:p>
            <a:p>
              <a:pPr algn="ctr"/>
              <a:endParaRPr lang="en-US" dirty="0">
                <a:solidFill>
                  <a:srgbClr val="00B0F0"/>
                </a:solidFill>
              </a:endParaRPr>
            </a:p>
            <a:p>
              <a:pPr algn="ctr"/>
              <a:endParaRPr lang="en-US" dirty="0">
                <a:solidFill>
                  <a:srgbClr val="00B0F0"/>
                </a:solidFill>
              </a:endParaRPr>
            </a:p>
            <a:p>
              <a:pPr algn="ctr"/>
              <a:r>
                <a:rPr lang="en-US" dirty="0">
                  <a:solidFill>
                    <a:srgbClr val="00B0F0"/>
                  </a:solidFill>
                </a:rPr>
                <a:t>LUT-EPIC</a:t>
              </a:r>
            </a:p>
            <a:p>
              <a:pPr algn="ctr"/>
              <a:r>
                <a:rPr lang="en-US" dirty="0">
                  <a:solidFill>
                    <a:srgbClr val="00B0F0"/>
                  </a:solidFill>
                </a:rPr>
                <a:t>spectral fitting</a:t>
              </a:r>
            </a:p>
            <a:p>
              <a:pPr algn="ctr"/>
              <a:endParaRPr lang="en-US" dirty="0">
                <a:solidFill>
                  <a:srgbClr val="00B0F0"/>
                </a:solidFill>
              </a:endParaRPr>
            </a:p>
            <a:p>
              <a:pPr algn="ctr"/>
              <a:endParaRPr lang="en-US" dirty="0">
                <a:solidFill>
                  <a:srgbClr val="00B0F0"/>
                </a:solidFill>
              </a:endParaRPr>
            </a:p>
            <a:p>
              <a:pPr algn="ctr"/>
              <a:r>
                <a:rPr lang="en-US" dirty="0">
                  <a:solidFill>
                    <a:srgbClr val="00B0F0"/>
                  </a:solidFill>
                </a:rPr>
                <a:t>Retrievals</a:t>
              </a:r>
            </a:p>
          </p:txBody>
        </p:sp>
        <p:cxnSp>
          <p:nvCxnSpPr>
            <p:cNvPr id="19" name="Straight Arrow Connector 18">
              <a:extLst>
                <a:ext uri="{FF2B5EF4-FFF2-40B4-BE49-F238E27FC236}">
                  <a16:creationId xmlns:a16="http://schemas.microsoft.com/office/drawing/2014/main" id="{BBE45A21-3672-F043-B1AA-F032DF72025A}"/>
                </a:ext>
              </a:extLst>
            </p:cNvPr>
            <p:cNvCxnSpPr/>
            <p:nvPr/>
          </p:nvCxnSpPr>
          <p:spPr>
            <a:xfrm>
              <a:off x="10487131" y="1127745"/>
              <a:ext cx="0" cy="388236"/>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C405AC7-E709-5944-8418-6A355D2E2BBD}"/>
                </a:ext>
              </a:extLst>
            </p:cNvPr>
            <p:cNvCxnSpPr/>
            <p:nvPr/>
          </p:nvCxnSpPr>
          <p:spPr>
            <a:xfrm>
              <a:off x="10487131" y="3581222"/>
              <a:ext cx="0" cy="388236"/>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CBEDFF7-BA58-9649-87EF-255124F4E2B2}"/>
                </a:ext>
              </a:extLst>
            </p:cNvPr>
            <p:cNvCxnSpPr/>
            <p:nvPr/>
          </p:nvCxnSpPr>
          <p:spPr>
            <a:xfrm>
              <a:off x="10499851" y="4565446"/>
              <a:ext cx="0" cy="388236"/>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FF4A640-B300-874D-8422-917DA3D7DFA7}"/>
                </a:ext>
              </a:extLst>
            </p:cNvPr>
            <p:cNvCxnSpPr>
              <a:cxnSpLocks/>
            </p:cNvCxnSpPr>
            <p:nvPr/>
          </p:nvCxnSpPr>
          <p:spPr>
            <a:xfrm>
              <a:off x="10487131" y="5758249"/>
              <a:ext cx="0" cy="41189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46A571FB-9068-3441-BD6E-DC5B68C78ADE}"/>
              </a:ext>
            </a:extLst>
          </p:cNvPr>
          <p:cNvPicPr>
            <a:picLocks noChangeAspect="1"/>
          </p:cNvPicPr>
          <p:nvPr/>
        </p:nvPicPr>
        <p:blipFill>
          <a:blip r:embed="rId3"/>
          <a:stretch>
            <a:fillRect/>
          </a:stretch>
        </p:blipFill>
        <p:spPr>
          <a:xfrm>
            <a:off x="5437894" y="0"/>
            <a:ext cx="4132385" cy="6858000"/>
          </a:xfrm>
          <a:prstGeom prst="rect">
            <a:avLst/>
          </a:prstGeom>
        </p:spPr>
      </p:pic>
      <p:pic>
        <p:nvPicPr>
          <p:cNvPr id="2" name="Picture 1">
            <a:extLst>
              <a:ext uri="{FF2B5EF4-FFF2-40B4-BE49-F238E27FC236}">
                <a16:creationId xmlns:a16="http://schemas.microsoft.com/office/drawing/2014/main" id="{7A6BD2C8-BC45-C440-880A-48452C7F0129}"/>
              </a:ext>
            </a:extLst>
          </p:cNvPr>
          <p:cNvPicPr>
            <a:picLocks noChangeAspect="1"/>
          </p:cNvPicPr>
          <p:nvPr/>
        </p:nvPicPr>
        <p:blipFill>
          <a:blip r:embed="rId4"/>
          <a:stretch>
            <a:fillRect/>
          </a:stretch>
        </p:blipFill>
        <p:spPr>
          <a:xfrm>
            <a:off x="13369" y="3969458"/>
            <a:ext cx="4896814" cy="1874562"/>
          </a:xfrm>
          <a:prstGeom prst="rect">
            <a:avLst/>
          </a:prstGeom>
          <a:solidFill>
            <a:schemeClr val="bg1"/>
          </a:solidFill>
        </p:spPr>
      </p:pic>
      <p:pic>
        <p:nvPicPr>
          <p:cNvPr id="6" name="Picture 5">
            <a:extLst>
              <a:ext uri="{FF2B5EF4-FFF2-40B4-BE49-F238E27FC236}">
                <a16:creationId xmlns:a16="http://schemas.microsoft.com/office/drawing/2014/main" id="{3B277E42-8C92-0C45-894B-7934D2E01730}"/>
              </a:ext>
            </a:extLst>
          </p:cNvPr>
          <p:cNvPicPr>
            <a:picLocks noChangeAspect="1"/>
          </p:cNvPicPr>
          <p:nvPr/>
        </p:nvPicPr>
        <p:blipFill>
          <a:blip r:embed="rId5"/>
          <a:stretch>
            <a:fillRect/>
          </a:stretch>
        </p:blipFill>
        <p:spPr>
          <a:xfrm>
            <a:off x="0" y="2020048"/>
            <a:ext cx="4896814" cy="1755292"/>
          </a:xfrm>
          <a:prstGeom prst="rect">
            <a:avLst/>
          </a:prstGeom>
          <a:solidFill>
            <a:schemeClr val="bg1"/>
          </a:solidFill>
        </p:spPr>
      </p:pic>
    </p:spTree>
    <p:extLst>
      <p:ext uri="{BB962C8B-B14F-4D97-AF65-F5344CB8AC3E}">
        <p14:creationId xmlns:p14="http://schemas.microsoft.com/office/powerpoint/2010/main" val="2736983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ctr"/>
            <a:r>
              <a:rPr lang="en-US" sz="3200" dirty="0"/>
              <a:t>Case 1: </a:t>
            </a:r>
            <a:r>
              <a:rPr lang="en-US" dirty="0"/>
              <a:t>Saharan </a:t>
            </a:r>
            <a:r>
              <a:rPr lang="en-US" sz="3200" dirty="0"/>
              <a:t>dust over Northern Atlantic Ocean (Retrievals)</a:t>
            </a:r>
          </a:p>
        </p:txBody>
      </p:sp>
      <p:sp>
        <p:nvSpPr>
          <p:cNvPr id="6" name="TextBox 5"/>
          <p:cNvSpPr txBox="1"/>
          <p:nvPr/>
        </p:nvSpPr>
        <p:spPr>
          <a:xfrm>
            <a:off x="6358209" y="6288410"/>
            <a:ext cx="1286442" cy="307777"/>
          </a:xfrm>
          <a:prstGeom prst="rect">
            <a:avLst/>
          </a:prstGeom>
          <a:noFill/>
        </p:spPr>
        <p:txBody>
          <a:bodyPr wrap="none" rtlCol="0">
            <a:spAutoFit/>
          </a:bodyPr>
          <a:lstStyle/>
          <a:p>
            <a:r>
              <a:rPr lang="en-US" sz="1400" dirty="0"/>
              <a:t>(Xu et al. 2017)</a:t>
            </a:r>
          </a:p>
        </p:txBody>
      </p:sp>
      <p:sp>
        <p:nvSpPr>
          <p:cNvPr id="2" name="Slide Number Placeholder 1">
            <a:extLst>
              <a:ext uri="{FF2B5EF4-FFF2-40B4-BE49-F238E27FC236}">
                <a16:creationId xmlns:a16="http://schemas.microsoft.com/office/drawing/2014/main" id="{A075A510-6C39-0A40-89E8-A4CE60283F87}"/>
              </a:ext>
            </a:extLst>
          </p:cNvPr>
          <p:cNvSpPr>
            <a:spLocks noGrp="1"/>
          </p:cNvSpPr>
          <p:nvPr>
            <p:ph type="sldNum" sz="quarter" idx="12"/>
          </p:nvPr>
        </p:nvSpPr>
        <p:spPr/>
        <p:txBody>
          <a:bodyPr/>
          <a:lstStyle/>
          <a:p>
            <a:fld id="{A148EED3-BBC9-0D42-BFB0-A65605EA2BCA}" type="slidenum">
              <a:rPr lang="en-US" smtClean="0"/>
              <a:pPr/>
              <a:t>8</a:t>
            </a:fld>
            <a:endParaRPr lang="en-US" dirty="0"/>
          </a:p>
        </p:txBody>
      </p:sp>
      <p:grpSp>
        <p:nvGrpSpPr>
          <p:cNvPr id="16" name="Group 15">
            <a:extLst>
              <a:ext uri="{FF2B5EF4-FFF2-40B4-BE49-F238E27FC236}">
                <a16:creationId xmlns:a16="http://schemas.microsoft.com/office/drawing/2014/main" id="{96503465-AEB2-F747-BAB8-403920C79F40}"/>
              </a:ext>
            </a:extLst>
          </p:cNvPr>
          <p:cNvGrpSpPr/>
          <p:nvPr/>
        </p:nvGrpSpPr>
        <p:grpSpPr>
          <a:xfrm>
            <a:off x="2758141" y="1034802"/>
            <a:ext cx="9068189" cy="5253608"/>
            <a:chOff x="1666762" y="814670"/>
            <a:chExt cx="9068189" cy="5253608"/>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66762" y="955764"/>
              <a:ext cx="9068189" cy="5112514"/>
            </a:xfrm>
            <a:prstGeom prst="rect">
              <a:avLst/>
            </a:prstGeom>
          </p:spPr>
        </p:pic>
        <p:sp>
          <p:nvSpPr>
            <p:cNvPr id="11" name="TextBox 10">
              <a:extLst>
                <a:ext uri="{FF2B5EF4-FFF2-40B4-BE49-F238E27FC236}">
                  <a16:creationId xmlns:a16="http://schemas.microsoft.com/office/drawing/2014/main" id="{9BA40DFD-2227-D043-8DAF-6EC42013CA56}"/>
                </a:ext>
              </a:extLst>
            </p:cNvPr>
            <p:cNvSpPr txBox="1"/>
            <p:nvPr/>
          </p:nvSpPr>
          <p:spPr>
            <a:xfrm>
              <a:off x="2465379" y="1819971"/>
              <a:ext cx="600485" cy="369332"/>
            </a:xfrm>
            <a:prstGeom prst="rect">
              <a:avLst/>
            </a:prstGeom>
            <a:noFill/>
          </p:spPr>
          <p:txBody>
            <a:bodyPr wrap="none" rtlCol="0">
              <a:spAutoFit/>
            </a:bodyPr>
            <a:lstStyle/>
            <a:p>
              <a:r>
                <a:rPr lang="en-US" b="1" dirty="0">
                  <a:solidFill>
                    <a:srgbClr val="FFC000"/>
                  </a:solidFill>
                </a:rPr>
                <a:t>dust</a:t>
              </a:r>
            </a:p>
          </p:txBody>
        </p:sp>
        <p:cxnSp>
          <p:nvCxnSpPr>
            <p:cNvPr id="12" name="Straight Arrow Connector 11">
              <a:extLst>
                <a:ext uri="{FF2B5EF4-FFF2-40B4-BE49-F238E27FC236}">
                  <a16:creationId xmlns:a16="http://schemas.microsoft.com/office/drawing/2014/main" id="{08D48BDD-E702-B44C-94B0-9DF16C279125}"/>
                </a:ext>
              </a:extLst>
            </p:cNvPr>
            <p:cNvCxnSpPr>
              <a:cxnSpLocks/>
            </p:cNvCxnSpPr>
            <p:nvPr/>
          </p:nvCxnSpPr>
          <p:spPr>
            <a:xfrm flipV="1">
              <a:off x="2968726" y="1942493"/>
              <a:ext cx="282474" cy="62143"/>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0D362F2-09E7-6B46-ABBF-35995C034FCE}"/>
                </a:ext>
              </a:extLst>
            </p:cNvPr>
            <p:cNvCxnSpPr>
              <a:cxnSpLocks/>
            </p:cNvCxnSpPr>
            <p:nvPr/>
          </p:nvCxnSpPr>
          <p:spPr>
            <a:xfrm flipH="1" flipV="1">
              <a:off x="2160059" y="1819971"/>
              <a:ext cx="365759" cy="12252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FC84860-B685-DF45-BB6B-DA11D0922922}"/>
                </a:ext>
              </a:extLst>
            </p:cNvPr>
            <p:cNvSpPr txBox="1"/>
            <p:nvPr/>
          </p:nvSpPr>
          <p:spPr>
            <a:xfrm>
              <a:off x="2755983" y="826234"/>
              <a:ext cx="2561279" cy="369332"/>
            </a:xfrm>
            <a:prstGeom prst="rect">
              <a:avLst/>
            </a:prstGeom>
            <a:noFill/>
          </p:spPr>
          <p:txBody>
            <a:bodyPr wrap="none" rtlCol="0">
              <a:spAutoFit/>
            </a:bodyPr>
            <a:lstStyle/>
            <a:p>
              <a:r>
                <a:rPr lang="en-US" dirty="0"/>
                <a:t>Morning            afternoon</a:t>
              </a:r>
            </a:p>
          </p:txBody>
        </p:sp>
        <p:sp>
          <p:nvSpPr>
            <p:cNvPr id="15" name="TextBox 14">
              <a:extLst>
                <a:ext uri="{FF2B5EF4-FFF2-40B4-BE49-F238E27FC236}">
                  <a16:creationId xmlns:a16="http://schemas.microsoft.com/office/drawing/2014/main" id="{04173CB3-2450-CD40-9315-E9BEDD43A0E7}"/>
                </a:ext>
              </a:extLst>
            </p:cNvPr>
            <p:cNvSpPr txBox="1"/>
            <p:nvPr/>
          </p:nvSpPr>
          <p:spPr>
            <a:xfrm>
              <a:off x="6745467" y="814670"/>
              <a:ext cx="2561279" cy="369332"/>
            </a:xfrm>
            <a:prstGeom prst="rect">
              <a:avLst/>
            </a:prstGeom>
            <a:noFill/>
          </p:spPr>
          <p:txBody>
            <a:bodyPr wrap="none" rtlCol="0">
              <a:spAutoFit/>
            </a:bodyPr>
            <a:lstStyle/>
            <a:p>
              <a:r>
                <a:rPr lang="en-US" dirty="0"/>
                <a:t>Morning            afternoon</a:t>
              </a:r>
            </a:p>
          </p:txBody>
        </p:sp>
      </p:grpSp>
      <p:sp>
        <p:nvSpPr>
          <p:cNvPr id="4" name="TextBox 3">
            <a:extLst>
              <a:ext uri="{FF2B5EF4-FFF2-40B4-BE49-F238E27FC236}">
                <a16:creationId xmlns:a16="http://schemas.microsoft.com/office/drawing/2014/main" id="{895CFE78-6937-D64F-85C1-58C6E4276929}"/>
              </a:ext>
            </a:extLst>
          </p:cNvPr>
          <p:cNvSpPr txBox="1"/>
          <p:nvPr/>
        </p:nvSpPr>
        <p:spPr>
          <a:xfrm>
            <a:off x="954634" y="3284222"/>
            <a:ext cx="1803507" cy="369332"/>
          </a:xfrm>
          <a:prstGeom prst="rect">
            <a:avLst/>
          </a:prstGeom>
          <a:noFill/>
        </p:spPr>
        <p:txBody>
          <a:bodyPr wrap="none" rtlCol="0">
            <a:spAutoFit/>
          </a:bodyPr>
          <a:lstStyle/>
          <a:p>
            <a:r>
              <a:rPr lang="en-US" b="1" dirty="0"/>
              <a:t>Dust layer height</a:t>
            </a:r>
          </a:p>
        </p:txBody>
      </p:sp>
      <p:sp>
        <p:nvSpPr>
          <p:cNvPr id="17" name="TextBox 16">
            <a:extLst>
              <a:ext uri="{FF2B5EF4-FFF2-40B4-BE49-F238E27FC236}">
                <a16:creationId xmlns:a16="http://schemas.microsoft.com/office/drawing/2014/main" id="{91B39C4C-9FD5-E345-8DEF-0FCC72F7D89F}"/>
              </a:ext>
            </a:extLst>
          </p:cNvPr>
          <p:cNvSpPr txBox="1"/>
          <p:nvPr/>
        </p:nvSpPr>
        <p:spPr>
          <a:xfrm>
            <a:off x="954634" y="1573883"/>
            <a:ext cx="1695401" cy="369332"/>
          </a:xfrm>
          <a:prstGeom prst="rect">
            <a:avLst/>
          </a:prstGeom>
          <a:noFill/>
        </p:spPr>
        <p:txBody>
          <a:bodyPr wrap="none" rtlCol="0">
            <a:spAutoFit/>
          </a:bodyPr>
          <a:lstStyle/>
          <a:p>
            <a:r>
              <a:rPr lang="en-US" b="1" dirty="0"/>
              <a:t>EPIC RBG image</a:t>
            </a:r>
          </a:p>
        </p:txBody>
      </p:sp>
      <p:sp>
        <p:nvSpPr>
          <p:cNvPr id="18" name="TextBox 17">
            <a:extLst>
              <a:ext uri="{FF2B5EF4-FFF2-40B4-BE49-F238E27FC236}">
                <a16:creationId xmlns:a16="http://schemas.microsoft.com/office/drawing/2014/main" id="{7FE2E8A0-8C26-604F-AD21-8BA86154E5B3}"/>
              </a:ext>
            </a:extLst>
          </p:cNvPr>
          <p:cNvSpPr txBox="1"/>
          <p:nvPr/>
        </p:nvSpPr>
        <p:spPr>
          <a:xfrm>
            <a:off x="1003806" y="4847077"/>
            <a:ext cx="1113510" cy="369332"/>
          </a:xfrm>
          <a:prstGeom prst="rect">
            <a:avLst/>
          </a:prstGeom>
          <a:noFill/>
        </p:spPr>
        <p:txBody>
          <a:bodyPr wrap="none" rtlCol="0">
            <a:spAutoFit/>
          </a:bodyPr>
          <a:lstStyle/>
          <a:p>
            <a:r>
              <a:rPr lang="en-US" b="1" dirty="0"/>
              <a:t>Dust AOD</a:t>
            </a:r>
          </a:p>
        </p:txBody>
      </p:sp>
      <p:sp>
        <p:nvSpPr>
          <p:cNvPr id="7" name="TextBox 6">
            <a:extLst>
              <a:ext uri="{FF2B5EF4-FFF2-40B4-BE49-F238E27FC236}">
                <a16:creationId xmlns:a16="http://schemas.microsoft.com/office/drawing/2014/main" id="{034B1AA3-5214-1847-93AD-B2C064B5CFBD}"/>
              </a:ext>
            </a:extLst>
          </p:cNvPr>
          <p:cNvSpPr txBox="1"/>
          <p:nvPr/>
        </p:nvSpPr>
        <p:spPr>
          <a:xfrm rot="4415530">
            <a:off x="9382537" y="3763350"/>
            <a:ext cx="973343" cy="369332"/>
          </a:xfrm>
          <a:prstGeom prst="rect">
            <a:avLst/>
          </a:prstGeom>
          <a:noFill/>
        </p:spPr>
        <p:txBody>
          <a:bodyPr wrap="none" rtlCol="0">
            <a:spAutoFit/>
          </a:bodyPr>
          <a:lstStyle/>
          <a:p>
            <a:r>
              <a:rPr lang="en-US" dirty="0">
                <a:solidFill>
                  <a:srgbClr val="FF0000"/>
                </a:solidFill>
              </a:rPr>
              <a:t>CALIPSO</a:t>
            </a:r>
          </a:p>
        </p:txBody>
      </p:sp>
      <p:sp>
        <p:nvSpPr>
          <p:cNvPr id="19" name="Rectangle 18">
            <a:extLst>
              <a:ext uri="{FF2B5EF4-FFF2-40B4-BE49-F238E27FC236}">
                <a16:creationId xmlns:a16="http://schemas.microsoft.com/office/drawing/2014/main" id="{3DE51AEF-90C6-324A-8A3E-8E7E164B3A00}"/>
              </a:ext>
            </a:extLst>
          </p:cNvPr>
          <p:cNvSpPr/>
          <p:nvPr/>
        </p:nvSpPr>
        <p:spPr>
          <a:xfrm>
            <a:off x="4443999" y="810002"/>
            <a:ext cx="1368003" cy="369332"/>
          </a:xfrm>
          <a:prstGeom prst="rect">
            <a:avLst/>
          </a:prstGeom>
        </p:spPr>
        <p:txBody>
          <a:bodyPr wrap="none">
            <a:spAutoFit/>
          </a:bodyPr>
          <a:lstStyle/>
          <a:p>
            <a:r>
              <a:rPr lang="en-US" b="1" dirty="0"/>
              <a:t>Apr-17-2016</a:t>
            </a:r>
            <a:endParaRPr lang="en-US" dirty="0"/>
          </a:p>
        </p:txBody>
      </p:sp>
      <p:sp>
        <p:nvSpPr>
          <p:cNvPr id="20" name="Rectangle 19">
            <a:extLst>
              <a:ext uri="{FF2B5EF4-FFF2-40B4-BE49-F238E27FC236}">
                <a16:creationId xmlns:a16="http://schemas.microsoft.com/office/drawing/2014/main" id="{CAE52D09-AD1F-5647-A98B-380875DA7A8A}"/>
              </a:ext>
            </a:extLst>
          </p:cNvPr>
          <p:cNvSpPr/>
          <p:nvPr/>
        </p:nvSpPr>
        <p:spPr>
          <a:xfrm>
            <a:off x="8333512" y="819246"/>
            <a:ext cx="1368003" cy="369332"/>
          </a:xfrm>
          <a:prstGeom prst="rect">
            <a:avLst/>
          </a:prstGeom>
        </p:spPr>
        <p:txBody>
          <a:bodyPr wrap="none">
            <a:spAutoFit/>
          </a:bodyPr>
          <a:lstStyle/>
          <a:p>
            <a:r>
              <a:rPr lang="en-US" b="1" dirty="0"/>
              <a:t>Apr-18-2016</a:t>
            </a:r>
            <a:endParaRPr lang="en-US" dirty="0"/>
          </a:p>
        </p:txBody>
      </p:sp>
    </p:spTree>
    <p:extLst>
      <p:ext uri="{BB962C8B-B14F-4D97-AF65-F5344CB8AC3E}">
        <p14:creationId xmlns:p14="http://schemas.microsoft.com/office/powerpoint/2010/main" val="729779676"/>
      </p:ext>
    </p:extLst>
  </p:cSld>
  <p:clrMapOvr>
    <a:masterClrMapping/>
  </p:clrMapOvr>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10723</TotalTime>
  <Words>1813</Words>
  <Application>Microsoft Macintosh PowerPoint</Application>
  <PresentationFormat>Widescreen</PresentationFormat>
  <Paragraphs>371</Paragraphs>
  <Slides>22</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vt:lpstr>
      <vt:lpstr>Arial</vt:lpstr>
      <vt:lpstr>Calibri</vt:lpstr>
      <vt:lpstr>Calibri Light</vt:lpstr>
      <vt:lpstr>Cambria Math</vt:lpstr>
      <vt:lpstr>Courier New</vt:lpstr>
      <vt:lpstr>Helvetica</vt:lpstr>
      <vt:lpstr>Symbol</vt:lpstr>
      <vt:lpstr>Times New Roman</vt:lpstr>
      <vt:lpstr>Wingdings</vt:lpstr>
      <vt:lpstr>Office Theme</vt:lpstr>
      <vt:lpstr>Detecting Aerosol Layer Height from Deep Space</vt:lpstr>
      <vt:lpstr>Passive remote sensing of aerosol layer height (ALH) is needed</vt:lpstr>
      <vt:lpstr>The Deep Space Climate Observatory (DSCOVR)</vt:lpstr>
      <vt:lpstr>EPIC’s O2 A and B bands for aerosol/cloud height information</vt:lpstr>
      <vt:lpstr>Early concepts of using O2 bands for cloud height retrieval</vt:lpstr>
      <vt:lpstr>Aerosol height information in the O2 absorption bands</vt:lpstr>
      <vt:lpstr>Over what surface types can we get ALH information?</vt:lpstr>
      <vt:lpstr>PowerPoint Presentation</vt:lpstr>
      <vt:lpstr>Case 1: Saharan dust over Northern Atlantic Ocean (Retrievals)</vt:lpstr>
      <vt:lpstr>Case 1: Saharan dust over Northern Atlantic Ocean (Validation)</vt:lpstr>
      <vt:lpstr>Case 2: Smoke plumes over North America (Retrievals) </vt:lpstr>
      <vt:lpstr>Case 2: Smoke plumes over North America (Validation)</vt:lpstr>
      <vt:lpstr>Summary</vt:lpstr>
      <vt:lpstr>Acknowledgements</vt:lpstr>
      <vt:lpstr>Case 1: EPIC AOD vs. MODIS and AERONET AOD</vt:lpstr>
      <vt:lpstr>Case 2: Validation of smoke AOD retrievals</vt:lpstr>
      <vt:lpstr>PowerPoint Presentation</vt:lpstr>
      <vt:lpstr>PowerPoint Presentation</vt:lpstr>
      <vt:lpstr>EPIC UVAI versus ALH at different AOD values</vt:lpstr>
      <vt:lpstr>Aerosol profile &amp; smoke optical model</vt:lpstr>
      <vt:lpstr>Generating look-up tables (LUTs)</vt:lpstr>
      <vt:lpstr>Satellite instruments measuring O2 A or B bands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Spectral climate signature of mineral dust in shortwave reflectance and infrared radiance</dc:title>
  <dc:creator>Richard (Xiaoguang) Xu</dc:creator>
  <cp:lastModifiedBy>Xu, Xiaoguang</cp:lastModifiedBy>
  <cp:revision>4972</cp:revision>
  <cp:lastPrinted>2017-12-13T10:23:34Z</cp:lastPrinted>
  <dcterms:created xsi:type="dcterms:W3CDTF">2015-10-15T19:59:04Z</dcterms:created>
  <dcterms:modified xsi:type="dcterms:W3CDTF">2019-04-26T02:58:51Z</dcterms:modified>
</cp:coreProperties>
</file>