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0" r:id="rId4"/>
    <p:sldId id="272" r:id="rId5"/>
    <p:sldId id="269" r:id="rId6"/>
    <p:sldId id="26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7" r:id="rId15"/>
    <p:sldId id="265" r:id="rId16"/>
    <p:sldId id="26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1090" y="74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5353C-0B70-4F9A-8F8D-9B22A46E1371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6BF07-7A2B-4542-83F9-E22E2B50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why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D806BE2-59BF-4C13-BD87-8389123D3D35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638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35F48-F93F-4542-BF95-0FA0BA1467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4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2" tIns="45741" rIns="91482" bIns="45741" anchor="b"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A003DA-F06B-44AF-A621-400A63B4358F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82" tIns="45741" rIns="91482" bIns="4574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06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Add Julianna poster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62253E5-E87C-425F-B3B0-0E29591D2230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730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Add Julianna poster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6472776-8B53-486E-9F4C-11DD6E169732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647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5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1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5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1426"/>
            <a:ext cx="4038600" cy="3173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1426"/>
            <a:ext cx="4038600" cy="3173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1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397255"/>
            <a:ext cx="4040188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989969"/>
            <a:ext cx="4040188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97255"/>
            <a:ext cx="4041775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9969"/>
            <a:ext cx="4041775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0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0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122"/>
            <a:ext cx="3008313" cy="7773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79122"/>
            <a:ext cx="5111750" cy="39155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9519"/>
            <a:ext cx="3008313" cy="29851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3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58517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764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8357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03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2644"/>
            <a:ext cx="8229600" cy="644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0179"/>
            <a:ext cx="8229600" cy="298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C41C-A487-0C45-A261-16903102544D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URL</a:t>
            </a:r>
            <a:endParaRPr lang="en-US" dirty="0"/>
          </a:p>
        </p:txBody>
      </p:sp>
      <p:pic>
        <p:nvPicPr>
          <p:cNvPr id="7" name="Picture 6" descr="MD-flag-background-ppt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"/>
          </a:xfrm>
          <a:prstGeom prst="rect">
            <a:avLst/>
          </a:prstGeom>
        </p:spPr>
      </p:pic>
      <p:pic>
        <p:nvPicPr>
          <p:cNvPr id="8" name="Picture 7" descr="UMBC-primary-logo-CMYK-on-black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7" y="86177"/>
            <a:ext cx="1749252" cy="402989"/>
          </a:xfrm>
          <a:prstGeom prst="rect">
            <a:avLst/>
          </a:prstGeom>
        </p:spPr>
      </p:pic>
      <p:pic>
        <p:nvPicPr>
          <p:cNvPr id="10" name="Picture 9" descr="corner-elemen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18" y="3901058"/>
            <a:ext cx="1224081" cy="1242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90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343" y="634435"/>
            <a:ext cx="7685314" cy="408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Ad-Hoc Ceilometer Evaluation Study (ACES): Mixing Layer Heights and </a:t>
            </a:r>
            <a:r>
              <a:rPr lang="en-US" sz="3200" b="1" dirty="0" smtClean="0"/>
              <a:t>Network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dirty="0" smtClean="0"/>
              <a:t>Ruben </a:t>
            </a:r>
            <a:r>
              <a:rPr lang="en-US" dirty="0"/>
              <a:t>Delgado</a:t>
            </a:r>
            <a:r>
              <a:rPr lang="en-US" i="1" baseline="30000" dirty="0"/>
              <a:t>1,2,3</a:t>
            </a:r>
            <a:r>
              <a:rPr lang="en-US" b="1" dirty="0"/>
              <a:t>, </a:t>
            </a:r>
            <a:r>
              <a:rPr lang="en-US" dirty="0"/>
              <a:t>Vanessa Caicedo</a:t>
            </a:r>
            <a:r>
              <a:rPr lang="en-US" i="1" baseline="30000" dirty="0"/>
              <a:t>1,2</a:t>
            </a:r>
            <a:r>
              <a:rPr lang="en-US" dirty="0"/>
              <a:t>, </a:t>
            </a:r>
            <a:r>
              <a:rPr lang="en-US" i="1" dirty="0"/>
              <a:t>Belay B. Demoz</a:t>
            </a:r>
            <a:r>
              <a:rPr lang="en-US" i="1" baseline="30000" dirty="0"/>
              <a:t>1,2,3,5</a:t>
            </a:r>
            <a:r>
              <a:rPr lang="en-US" i="1" dirty="0"/>
              <a:t>, Innocent Kironji</a:t>
            </a:r>
            <a:r>
              <a:rPr lang="en-US" i="1" baseline="30000" dirty="0"/>
              <a:t>1,5</a:t>
            </a:r>
            <a:r>
              <a:rPr lang="en-US" i="1" dirty="0"/>
              <a:t>, Jenna Westfall</a:t>
            </a:r>
            <a:r>
              <a:rPr lang="en-US" i="1" baseline="30000" dirty="0"/>
              <a:t>1,2</a:t>
            </a:r>
            <a:r>
              <a:rPr lang="en-US" i="1" dirty="0"/>
              <a:t>, Ben Ireland</a:t>
            </a:r>
            <a:r>
              <a:rPr lang="en-US" i="1" baseline="30000" dirty="0"/>
              <a:t>1,2</a:t>
            </a:r>
            <a:r>
              <a:rPr lang="en-US" i="1" dirty="0"/>
              <a:t> </a:t>
            </a:r>
            <a:r>
              <a:rPr lang="en-US" i="1" dirty="0" smtClean="0"/>
              <a:t>, Daniel Taylor</a:t>
            </a:r>
            <a:r>
              <a:rPr lang="en-US" i="1" baseline="30000" dirty="0" smtClean="0"/>
              <a:t>1,2</a:t>
            </a:r>
            <a:r>
              <a:rPr lang="en-US" i="1" dirty="0" smtClean="0"/>
              <a:t>, Brian Carroll</a:t>
            </a:r>
            <a:r>
              <a:rPr lang="en-US" i="1" baseline="30000" dirty="0" smtClean="0"/>
              <a:t>1,2</a:t>
            </a:r>
            <a:r>
              <a:rPr lang="en-US" i="1" dirty="0" smtClean="0"/>
              <a:t>,</a:t>
            </a:r>
          </a:p>
          <a:p>
            <a:pPr algn="ctr"/>
            <a:r>
              <a:rPr lang="en-US" i="1" dirty="0" smtClean="0"/>
              <a:t>Ricardo </a:t>
            </a:r>
            <a:r>
              <a:rPr lang="en-US" i="1" dirty="0"/>
              <a:t>Sakai</a:t>
            </a:r>
            <a:r>
              <a:rPr lang="en-US" i="1" baseline="30000" dirty="0"/>
              <a:t>4,5</a:t>
            </a:r>
            <a:r>
              <a:rPr lang="en-US" i="1" dirty="0"/>
              <a:t>, </a:t>
            </a:r>
            <a:r>
              <a:rPr lang="en-US" i="1" dirty="0" err="1"/>
              <a:t>Micheal</a:t>
            </a:r>
            <a:r>
              <a:rPr lang="en-US" i="1" dirty="0"/>
              <a:t> Hicks</a:t>
            </a:r>
            <a:r>
              <a:rPr lang="en-US" i="1" baseline="30000" dirty="0"/>
              <a:t>6</a:t>
            </a:r>
            <a:r>
              <a:rPr lang="en-US" i="1" dirty="0"/>
              <a:t>, Dennis Atkinson</a:t>
            </a:r>
            <a:r>
              <a:rPr lang="en-US" i="1" baseline="30000" dirty="0"/>
              <a:t>6</a:t>
            </a:r>
            <a:r>
              <a:rPr lang="en-US" i="1" dirty="0"/>
              <a:t>, James Szykman</a:t>
            </a:r>
            <a:r>
              <a:rPr lang="en-US" i="1" baseline="30000" dirty="0"/>
              <a:t>7</a:t>
            </a:r>
            <a:r>
              <a:rPr lang="en-US" i="1" dirty="0"/>
              <a:t>, M. Woodman</a:t>
            </a:r>
            <a:r>
              <a:rPr lang="en-US" i="1" baseline="30000" dirty="0"/>
              <a:t>8</a:t>
            </a:r>
            <a:r>
              <a:rPr lang="en-US" i="1" dirty="0"/>
              <a:t>, David </a:t>
            </a:r>
            <a:r>
              <a:rPr lang="en-US" i="1" dirty="0" smtClean="0"/>
              <a:t>Krask</a:t>
            </a:r>
            <a:r>
              <a:rPr lang="en-US" i="1" baseline="30000" dirty="0" smtClean="0"/>
              <a:t>8</a:t>
            </a:r>
          </a:p>
          <a:p>
            <a:pPr algn="ctr"/>
            <a:endParaRPr lang="en-US" sz="1000" i="1" baseline="30000" dirty="0" smtClean="0"/>
          </a:p>
          <a:p>
            <a:pPr algn="ctr"/>
            <a:endParaRPr lang="en-US" sz="1000" i="1" baseline="30000" dirty="0" smtClean="0"/>
          </a:p>
          <a:p>
            <a:pPr algn="ctr"/>
            <a:r>
              <a:rPr lang="en-US" sz="1600" i="1" baseline="30000" dirty="0" smtClean="0"/>
              <a:t>1</a:t>
            </a:r>
            <a:r>
              <a:rPr lang="en-US" sz="1600" i="1" dirty="0" smtClean="0"/>
              <a:t>University </a:t>
            </a:r>
            <a:r>
              <a:rPr lang="en-US" sz="1600" i="1" dirty="0"/>
              <a:t>of Maryland Baltimore County, </a:t>
            </a:r>
            <a:endParaRPr lang="en-US" sz="1600" i="1" dirty="0" smtClean="0"/>
          </a:p>
          <a:p>
            <a:pPr algn="ctr"/>
            <a:r>
              <a:rPr lang="en-US" sz="1600" i="1" baseline="30000" dirty="0" smtClean="0"/>
              <a:t>2</a:t>
            </a:r>
            <a:r>
              <a:rPr lang="en-US" sz="1600" i="1" dirty="0" smtClean="0"/>
              <a:t>Joint </a:t>
            </a:r>
            <a:r>
              <a:rPr lang="en-US" sz="1600" i="1" dirty="0"/>
              <a:t>Center for Earth Systems Technology, </a:t>
            </a:r>
            <a:r>
              <a:rPr lang="en-US" sz="1600" i="1" baseline="30000" dirty="0"/>
              <a:t>3</a:t>
            </a:r>
            <a:r>
              <a:rPr lang="en-US" sz="1600" i="1" dirty="0"/>
              <a:t>NOAA Center for Earth System Science and Remote Sensing Technologies, </a:t>
            </a:r>
            <a:r>
              <a:rPr lang="en-US" sz="1600" i="1" baseline="30000" dirty="0" smtClean="0"/>
              <a:t>4</a:t>
            </a:r>
            <a:r>
              <a:rPr lang="en-US" sz="1600" i="1" dirty="0" smtClean="0"/>
              <a:t>Howard </a:t>
            </a:r>
            <a:r>
              <a:rPr lang="en-US" sz="1600" i="1" dirty="0"/>
              <a:t>University, </a:t>
            </a:r>
            <a:r>
              <a:rPr lang="en-US" sz="1600" i="1" baseline="30000" dirty="0"/>
              <a:t>5</a:t>
            </a:r>
            <a:r>
              <a:rPr lang="en-US" sz="1600" i="1" dirty="0"/>
              <a:t>NOAA Center for Atmospheric Sciences and Meteorology, </a:t>
            </a:r>
            <a:r>
              <a:rPr lang="en-US" sz="1600" i="1" baseline="30000" dirty="0"/>
              <a:t>6</a:t>
            </a:r>
            <a:r>
              <a:rPr lang="en-US" sz="1600" i="1" dirty="0"/>
              <a:t>National Weather Service, </a:t>
            </a:r>
            <a:r>
              <a:rPr lang="en-US" sz="1600" i="1" baseline="30000" dirty="0"/>
              <a:t>7 </a:t>
            </a:r>
            <a:r>
              <a:rPr lang="en-US" sz="1600" i="1" dirty="0"/>
              <a:t>US Environmental Protection Agency, </a:t>
            </a:r>
            <a:r>
              <a:rPr lang="en-US" sz="1600" i="1" baseline="30000" dirty="0"/>
              <a:t>8</a:t>
            </a:r>
            <a:r>
              <a:rPr lang="en-US" sz="1600" i="1" dirty="0"/>
              <a:t>Maryland Department of the Environment </a:t>
            </a:r>
            <a:br>
              <a:rPr lang="en-US" sz="1600" i="1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4971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UMBC Earth Day Symposium</a:t>
            </a:r>
          </a:p>
          <a:p>
            <a:pPr algn="ctr"/>
            <a:r>
              <a:rPr lang="en-US" dirty="0" smtClean="0"/>
              <a:t>April 26,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0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04674" y="1696534"/>
            <a:ext cx="5915025" cy="31527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800" dirty="0">
                <a:cs typeface="Arial" panose="020B0604020202020204" pitchFamily="34" charset="0"/>
              </a:rPr>
              <a:t>Ceilometer signal evaluation </a:t>
            </a:r>
          </a:p>
          <a:p>
            <a:pPr>
              <a:buSzPct val="80000"/>
              <a:buFont typeface="Wingdings" pitchFamily="2" charset="2"/>
              <a:buChar char="§"/>
              <a:defRPr/>
            </a:pPr>
            <a:r>
              <a:rPr lang="en-US" sz="1800" dirty="0">
                <a:cs typeface="Arial" panose="020B0604020202020204" pitchFamily="34" charset="0"/>
              </a:rPr>
              <a:t>Signal-to noise ratios</a:t>
            </a:r>
          </a:p>
          <a:p>
            <a:pPr>
              <a:buSzPct val="80000"/>
              <a:buFont typeface="Wingdings" pitchFamily="2" charset="2"/>
              <a:buChar char="§"/>
              <a:defRPr/>
            </a:pPr>
            <a:r>
              <a:rPr lang="en-US" sz="1800" dirty="0">
                <a:cs typeface="Arial" panose="020B0604020202020204" pitchFamily="34" charset="0"/>
              </a:rPr>
              <a:t>Artifacts</a:t>
            </a:r>
          </a:p>
          <a:p>
            <a:pPr>
              <a:buSzPct val="80000"/>
              <a:buFont typeface="Wingdings" pitchFamily="2" charset="2"/>
              <a:buChar char="§"/>
              <a:defRPr/>
            </a:pPr>
            <a:r>
              <a:rPr lang="en-US" sz="1800" dirty="0">
                <a:cs typeface="Arial" panose="020B0604020202020204" pitchFamily="34" charset="0"/>
              </a:rPr>
              <a:t>Resolution</a:t>
            </a:r>
          </a:p>
          <a:p>
            <a:pPr>
              <a:buSzPct val="80000"/>
              <a:buFont typeface="Wingdings" pitchFamily="2" charset="2"/>
              <a:buChar char="§"/>
              <a:defRPr/>
            </a:pPr>
            <a:r>
              <a:rPr lang="en-US" sz="1800" dirty="0">
                <a:cs typeface="Arial" panose="020B0604020202020204" pitchFamily="34" charset="0"/>
              </a:rPr>
              <a:t>Overlap corrections</a:t>
            </a:r>
          </a:p>
          <a:p>
            <a:pPr>
              <a:buSzPct val="80000"/>
              <a:buFont typeface="Wingdings" pitchFamily="2" charset="2"/>
              <a:buChar char="§"/>
              <a:defRPr/>
            </a:pPr>
            <a:r>
              <a:rPr lang="en-US" sz="1800" dirty="0">
                <a:cs typeface="Arial" panose="020B0604020202020204" pitchFamily="34" charset="0"/>
              </a:rPr>
              <a:t>Software limitations 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1244203"/>
            <a:ext cx="4088534" cy="360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1457325" y="727472"/>
            <a:ext cx="639008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u="sng" dirty="0">
                <a:cs typeface="Arial" panose="020B0604020202020204" pitchFamily="34" charset="0"/>
              </a:rPr>
              <a:t>Aerosol Backscatter Evaluation</a:t>
            </a:r>
            <a:endParaRPr lang="en-US" sz="2100" u="sng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1282898" y="708476"/>
            <a:ext cx="639008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u="sng" dirty="0">
                <a:cs typeface="Arial" panose="020B0604020202020204" pitchFamily="34" charset="0"/>
              </a:rPr>
              <a:t>Aerosol Backscatter Evaluation</a:t>
            </a:r>
            <a:endParaRPr lang="en-US" sz="2100" u="sng" dirty="0">
              <a:cs typeface="Arial" panose="020B0604020202020204" pitchFamily="34" charset="0"/>
            </a:endParaRPr>
          </a:p>
        </p:txBody>
      </p:sp>
      <p:pic>
        <p:nvPicPr>
          <p:cNvPr id="20483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9" t="7994"/>
          <a:stretch>
            <a:fillRect/>
          </a:stretch>
        </p:blipFill>
        <p:spPr bwMode="auto">
          <a:xfrm>
            <a:off x="1450777" y="2895014"/>
            <a:ext cx="2692003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238971" y="1156701"/>
            <a:ext cx="968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/>
              <a:t>Artifacts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975027" y="1156701"/>
            <a:ext cx="1961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/>
              <a:t>Overlap Correction</a:t>
            </a:r>
          </a:p>
        </p:txBody>
      </p:sp>
      <p:grpSp>
        <p:nvGrpSpPr>
          <p:cNvPr id="20486" name="Group 5"/>
          <p:cNvGrpSpPr>
            <a:grpSpLocks/>
          </p:cNvGrpSpPr>
          <p:nvPr/>
        </p:nvGrpSpPr>
        <p:grpSpPr bwMode="auto">
          <a:xfrm>
            <a:off x="4640461" y="1510317"/>
            <a:ext cx="2608660" cy="2780110"/>
            <a:chOff x="5684902" y="1991212"/>
            <a:chExt cx="2866386" cy="4067991"/>
          </a:xfrm>
        </p:grpSpPr>
        <p:pic>
          <p:nvPicPr>
            <p:cNvPr id="20490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464" y="3894666"/>
              <a:ext cx="2851824" cy="216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29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902" y="1991212"/>
              <a:ext cx="2866386" cy="213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7" name="Picture 2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77" y="1506745"/>
            <a:ext cx="2692003" cy="13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1320998" y="4305904"/>
            <a:ext cx="292536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Noise and artifacts must be address by Campbell Scientific, however filtering method able to correct for majority of observed artifacts.</a:t>
            </a:r>
          </a:p>
        </p:txBody>
      </p:sp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4640460" y="4330907"/>
            <a:ext cx="283212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Correction required as it displays a temperature dependency. The </a:t>
            </a:r>
            <a:r>
              <a:rPr lang="en-US" altLang="en-US" sz="1050" dirty="0" err="1">
                <a:ea typeface="Calibri" panose="020F0502020204030204" pitchFamily="34" charset="0"/>
                <a:cs typeface="Times New Roman" panose="02020603050405020304" pitchFamily="18" charset="0"/>
              </a:rPr>
              <a:t>Hervo</a:t>
            </a:r>
            <a:r>
              <a:rPr lang="en-US" alt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 et al. (</a:t>
            </a:r>
            <a:r>
              <a:rPr lang="en-US" altLang="en-US" sz="105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2016) </a:t>
            </a:r>
            <a:r>
              <a:rPr lang="en-US" altLang="en-US" sz="1050" dirty="0">
                <a:ea typeface="Calibri" panose="020F0502020204030204" pitchFamily="34" charset="0"/>
                <a:cs typeface="Times New Roman" panose="02020603050405020304" pitchFamily="18" charset="0"/>
              </a:rPr>
              <a:t>automated method is suggested.</a:t>
            </a:r>
          </a:p>
        </p:txBody>
      </p:sp>
    </p:spTree>
    <p:extLst>
      <p:ext uri="{BB962C8B-B14F-4D97-AF65-F5344CB8AC3E}">
        <p14:creationId xmlns:p14="http://schemas.microsoft.com/office/powerpoint/2010/main" val="33763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469" y="1524356"/>
            <a:ext cx="82997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Software/Firmware retrievals displayed low correlations to radiosonde MLHs and therefore are not recommended for continuous automated MLH retrievals.</a:t>
            </a:r>
          </a:p>
          <a:p>
            <a:pPr algn="just">
              <a:lnSpc>
                <a:spcPct val="150000"/>
              </a:lnSpc>
              <a:defRPr/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Haar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wavelet algorithm including clouds signal identification and removal, continuation parameters, and dual nighttime retrievals is recommended for the consistent automated retrieval of the MLH across varying ceilometer instrumentation.</a:t>
            </a:r>
          </a:p>
          <a:p>
            <a:pPr algn="just">
              <a:lnSpc>
                <a:spcPct val="150000"/>
              </a:lnSpc>
              <a:defRPr/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Additional studies to aid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implementation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of algorithm constraints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improve diurnal and seasonal retrievals, and retrievals in complex planetary boundary layer environments. </a:t>
            </a: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494235" y="667106"/>
            <a:ext cx="6172200" cy="857250"/>
          </a:xfrm>
        </p:spPr>
        <p:txBody>
          <a:bodyPr>
            <a:normAutofit fontScale="90000"/>
          </a:bodyPr>
          <a:lstStyle/>
          <a:p>
            <a:pPr defTabSz="2764631"/>
            <a:r>
              <a:rPr lang="en-US" altLang="en-US" sz="2100" b="1" u="sng" dirty="0">
                <a:cs typeface="Arial" panose="020B0604020202020204" pitchFamily="34" charset="0"/>
              </a:rPr>
              <a:t>Evaluation and Development of Automated</a:t>
            </a:r>
            <a:br>
              <a:rPr lang="en-US" altLang="en-US" sz="2100" b="1" u="sng" dirty="0">
                <a:cs typeface="Arial" panose="020B0604020202020204" pitchFamily="34" charset="0"/>
              </a:rPr>
            </a:br>
            <a:r>
              <a:rPr lang="en-US" altLang="en-US" sz="2100" b="1" u="sng" dirty="0">
                <a:cs typeface="Arial" panose="020B0604020202020204" pitchFamily="34" charset="0"/>
              </a:rPr>
              <a:t>MLH Algorithms and Methodologies </a:t>
            </a:r>
            <a:br>
              <a:rPr lang="en-US" altLang="en-US" sz="2100" b="1" u="sng" dirty="0">
                <a:cs typeface="Arial" panose="020B0604020202020204" pitchFamily="34" charset="0"/>
              </a:rPr>
            </a:br>
            <a:r>
              <a:rPr lang="en-US" altLang="en-US" sz="2100" b="1" u="sng" dirty="0">
                <a:cs typeface="Arial" panose="020B0604020202020204" pitchFamily="34" charset="0"/>
              </a:rPr>
              <a:t>Results</a:t>
            </a:r>
            <a:endParaRPr lang="en-US" altLang="en-US" sz="2100" u="sng" dirty="0"/>
          </a:p>
        </p:txBody>
      </p:sp>
    </p:spTree>
    <p:extLst>
      <p:ext uri="{BB962C8B-B14F-4D97-AF65-F5344CB8AC3E}">
        <p14:creationId xmlns:p14="http://schemas.microsoft.com/office/powerpoint/2010/main" val="4487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24902" y="1415126"/>
            <a:ext cx="3530104" cy="295582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lIns="102870" tIns="102870" rIns="10287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9322" indent="-289322">
              <a:buFont typeface="+mj-lt"/>
              <a:buAutoNum type="arabicPeriod"/>
              <a:defRPr/>
            </a:pPr>
            <a:r>
              <a:rPr lang="en-US" sz="1125" dirty="0"/>
              <a:t>Signal corrections (noise, artifacts, overlap, etc.)</a:t>
            </a:r>
          </a:p>
          <a:p>
            <a:pPr marL="289322" indent="-289322">
              <a:buFont typeface="+mj-lt"/>
              <a:buAutoNum type="arabicPeriod"/>
              <a:defRPr/>
            </a:pPr>
            <a:r>
              <a:rPr lang="en-US" sz="1125" dirty="0"/>
              <a:t>Continuation parameters for layer attribution </a:t>
            </a:r>
          </a:p>
          <a:p>
            <a:pPr marL="289322" indent="-289322">
              <a:buFont typeface="+mj-lt"/>
              <a:buAutoNum type="arabicPeriod"/>
              <a:defRPr/>
            </a:pPr>
            <a:r>
              <a:rPr lang="en-US" sz="1125" dirty="0"/>
              <a:t>Time-tracking height limitations to reduce misidentification of aerosol layers during transition times</a:t>
            </a:r>
          </a:p>
          <a:p>
            <a:pPr marL="289322" indent="-289322">
              <a:buFont typeface="+mj-lt"/>
              <a:buAutoNum type="arabicPeriod"/>
              <a:defRPr/>
            </a:pPr>
            <a:r>
              <a:rPr lang="en-US" sz="1125" dirty="0"/>
              <a:t>Cloud identification independent of commercial cloud retrievals</a:t>
            </a:r>
          </a:p>
          <a:p>
            <a:pPr marL="289322" indent="-289322">
              <a:buFont typeface="+mj-lt"/>
              <a:buAutoNum type="arabicPeriod"/>
              <a:defRPr/>
            </a:pPr>
            <a:r>
              <a:rPr lang="en-US" sz="1125" dirty="0"/>
              <a:t>Range of Haar wavelet transforms to calculate uncertainties in retrievals </a:t>
            </a:r>
          </a:p>
          <a:p>
            <a:pPr marL="289322" indent="-289322">
              <a:buFont typeface="+mj-lt"/>
              <a:buAutoNum type="arabicPeriod"/>
              <a:defRPr/>
            </a:pPr>
            <a:r>
              <a:rPr lang="en-US" sz="1125" dirty="0"/>
              <a:t>Cloud classification in order to include convective cloud-topped boundary layers and cloud cover information</a:t>
            </a:r>
          </a:p>
          <a:p>
            <a:pPr marL="289322" indent="-289322">
              <a:buFont typeface="+mj-lt"/>
              <a:buAutoNum type="arabicPeriod"/>
              <a:defRPr/>
            </a:pPr>
            <a:r>
              <a:rPr lang="en-US" sz="1125" dirty="0"/>
              <a:t>Define dilations and ranges based on uncertainties 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146311" y="851081"/>
            <a:ext cx="257609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250" b="1" dirty="0"/>
              <a:t>Retrieval Algorithm </a:t>
            </a:r>
          </a:p>
        </p:txBody>
      </p: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4576763" y="888128"/>
            <a:ext cx="3636169" cy="1210674"/>
            <a:chOff x="307895" y="387275"/>
            <a:chExt cx="11524621" cy="5451065"/>
          </a:xfrm>
        </p:grpSpPr>
        <p:sp>
          <p:nvSpPr>
            <p:cNvPr id="23559" name="TextBox 6"/>
            <p:cNvSpPr txBox="1">
              <a:spLocks noChangeArrowheads="1"/>
            </p:cNvSpPr>
            <p:nvPr/>
          </p:nvSpPr>
          <p:spPr bwMode="auto">
            <a:xfrm>
              <a:off x="307895" y="387275"/>
              <a:ext cx="1122746" cy="3117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1435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450"/>
                <a:t>Vaisala CL31</a:t>
              </a:r>
            </a:p>
          </p:txBody>
        </p:sp>
        <p:sp>
          <p:nvSpPr>
            <p:cNvPr id="23560" name="TextBox 7"/>
            <p:cNvSpPr txBox="1">
              <a:spLocks noChangeArrowheads="1"/>
            </p:cNvSpPr>
            <p:nvPr/>
          </p:nvSpPr>
          <p:spPr bwMode="auto">
            <a:xfrm>
              <a:off x="307895" y="733396"/>
              <a:ext cx="1122746" cy="3117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1435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450"/>
                <a:t>Vaisala CL51</a:t>
              </a:r>
            </a:p>
          </p:txBody>
        </p:sp>
        <p:sp>
          <p:nvSpPr>
            <p:cNvPr id="23561" name="TextBox 8"/>
            <p:cNvSpPr txBox="1">
              <a:spLocks noChangeArrowheads="1"/>
            </p:cNvSpPr>
            <p:nvPr/>
          </p:nvSpPr>
          <p:spPr bwMode="auto">
            <a:xfrm>
              <a:off x="307895" y="1079526"/>
              <a:ext cx="1122746" cy="6235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1435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450"/>
                <a:t>Lufft CHM15k</a:t>
              </a:r>
            </a:p>
          </p:txBody>
        </p:sp>
        <p:sp>
          <p:nvSpPr>
            <p:cNvPr id="23562" name="TextBox 9"/>
            <p:cNvSpPr txBox="1">
              <a:spLocks noChangeArrowheads="1"/>
            </p:cNvSpPr>
            <p:nvPr/>
          </p:nvSpPr>
          <p:spPr bwMode="auto">
            <a:xfrm>
              <a:off x="307895" y="1701209"/>
              <a:ext cx="1122746" cy="3117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1435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450"/>
                <a:t>Lufft CHM8k</a:t>
              </a:r>
            </a:p>
          </p:txBody>
        </p:sp>
        <p:sp>
          <p:nvSpPr>
            <p:cNvPr id="23563" name="TextBox 10"/>
            <p:cNvSpPr txBox="1">
              <a:spLocks noChangeArrowheads="1"/>
            </p:cNvSpPr>
            <p:nvPr/>
          </p:nvSpPr>
          <p:spPr bwMode="auto">
            <a:xfrm>
              <a:off x="307895" y="2044061"/>
              <a:ext cx="1122746" cy="6235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1435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450"/>
                <a:t>Campbell Sci. CS135</a:t>
              </a:r>
            </a:p>
          </p:txBody>
        </p:sp>
        <p:sp>
          <p:nvSpPr>
            <p:cNvPr id="12" name="TextBox 11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866398" y="1368303"/>
              <a:ext cx="1645295" cy="78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lIns="51435" tIns="0" rIns="0" bIns="0">
              <a:spAutoFit/>
            </a:bodyPr>
            <a:lstStyle/>
            <a:p>
              <a:pPr>
                <a:defRPr/>
              </a:pPr>
              <a:r>
                <a:rPr lang="en-US" sz="563" dirty="0"/>
                <a:t>Signal Correction </a:t>
              </a:r>
            </a:p>
          </p:txBody>
        </p:sp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055093" y="1368303"/>
              <a:ext cx="1124536" cy="78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lIns="51435" tIns="0" rIns="0" bIns="0">
              <a:spAutoFit/>
            </a:bodyPr>
            <a:lstStyle/>
            <a:p>
              <a:pPr>
                <a:defRPr/>
              </a:pPr>
              <a:r>
                <a:rPr lang="en-US" sz="563" dirty="0"/>
                <a:t>10-min binning </a:t>
              </a:r>
            </a:p>
          </p:txBody>
        </p:sp>
        <p:sp>
          <p:nvSpPr>
            <p:cNvPr id="14" name="TextBox 1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704165" y="1561289"/>
              <a:ext cx="2373603" cy="390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lIns="51435" tIns="0" rIns="0" bIns="0">
              <a:spAutoFit/>
            </a:bodyPr>
            <a:lstStyle/>
            <a:p>
              <a:pPr>
                <a:defRPr/>
              </a:pPr>
              <a:r>
                <a:rPr lang="en-US" sz="563" dirty="0"/>
                <a:t>Precipitation Screening</a:t>
              </a:r>
            </a:p>
          </p:txBody>
        </p:sp>
        <p:sp>
          <p:nvSpPr>
            <p:cNvPr id="15" name="TextBox 1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7538143" y="3587673"/>
              <a:ext cx="1479257" cy="78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lIns="51435" tIns="0" rIns="0" bIns="0">
              <a:spAutoFit/>
            </a:bodyPr>
            <a:lstStyle/>
            <a:p>
              <a:pPr>
                <a:defRPr/>
              </a:pPr>
              <a:r>
                <a:rPr lang="en-US" sz="563" dirty="0"/>
                <a:t>PBLH retrievals  </a:t>
              </a:r>
            </a:p>
          </p:txBody>
        </p:sp>
        <p:sp>
          <p:nvSpPr>
            <p:cNvPr id="16" name="TextBox 1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8824942" y="1368303"/>
              <a:ext cx="1694354" cy="78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lIns="51435" tIns="0" rIns="0" bIns="0">
              <a:spAutoFit/>
            </a:bodyPr>
            <a:lstStyle/>
            <a:p>
              <a:pPr>
                <a:defRPr/>
              </a:pPr>
              <a:r>
                <a:rPr lang="en-US" sz="563" dirty="0"/>
                <a:t>Haar wavelet transform</a:t>
              </a:r>
            </a:p>
          </p:txBody>
        </p:sp>
        <p:sp>
          <p:nvSpPr>
            <p:cNvPr id="17" name="TextBox 1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0013634" y="3587673"/>
              <a:ext cx="1818882" cy="78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lIns="51435" tIns="0" rIns="0" bIns="0">
              <a:spAutoFit/>
            </a:bodyPr>
            <a:lstStyle/>
            <a:p>
              <a:pPr>
                <a:defRPr/>
              </a:pPr>
              <a:r>
                <a:rPr lang="en-US" sz="563" dirty="0"/>
                <a:t>Cloud identification</a:t>
              </a:r>
            </a:p>
          </p:txBody>
        </p:sp>
        <p:sp>
          <p:nvSpPr>
            <p:cNvPr id="23570" name="TextBox 17"/>
            <p:cNvSpPr txBox="1">
              <a:spLocks noChangeArrowheads="1"/>
            </p:cNvSpPr>
            <p:nvPr/>
          </p:nvSpPr>
          <p:spPr bwMode="auto">
            <a:xfrm>
              <a:off x="6060394" y="4850864"/>
              <a:ext cx="1644895" cy="9353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1435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450"/>
                <a:t>Nocturnal Stratification – Shallow ML </a:t>
              </a:r>
            </a:p>
          </p:txBody>
        </p:sp>
        <p:sp>
          <p:nvSpPr>
            <p:cNvPr id="23571" name="TextBox 18"/>
            <p:cNvSpPr txBox="1">
              <a:spLocks noChangeArrowheads="1"/>
            </p:cNvSpPr>
            <p:nvPr/>
          </p:nvSpPr>
          <p:spPr bwMode="auto">
            <a:xfrm>
              <a:off x="2829423" y="4871238"/>
              <a:ext cx="1122746" cy="6235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1435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450"/>
                <a:t>Setting evaluation</a:t>
              </a:r>
            </a:p>
          </p:txBody>
        </p:sp>
        <p:sp>
          <p:nvSpPr>
            <p:cNvPr id="23572" name="TextBox 19"/>
            <p:cNvSpPr txBox="1">
              <a:spLocks noChangeArrowheads="1"/>
            </p:cNvSpPr>
            <p:nvPr/>
          </p:nvSpPr>
          <p:spPr bwMode="auto">
            <a:xfrm>
              <a:off x="10433446" y="4591151"/>
              <a:ext cx="1122746" cy="12471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1435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450"/>
                <a:t>Calculate cloud base, top, and depth </a:t>
              </a:r>
            </a:p>
          </p:txBody>
        </p:sp>
        <p:sp>
          <p:nvSpPr>
            <p:cNvPr id="21" name="TextBox 2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255079" y="3587673"/>
              <a:ext cx="2283037" cy="78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lIns="51435" tIns="0" rIns="0" bIns="0">
              <a:spAutoFit/>
            </a:bodyPr>
            <a:lstStyle/>
            <a:p>
              <a:pPr>
                <a:defRPr/>
              </a:pPr>
              <a:r>
                <a:rPr lang="en-US" sz="563" dirty="0"/>
                <a:t>QA (Uncertainty/ </a:t>
              </a:r>
              <a:r>
                <a:rPr lang="en-US" sz="563" dirty="0" err="1"/>
                <a:t>Precip</a:t>
              </a:r>
              <a:r>
                <a:rPr lang="en-US" sz="563" dirty="0"/>
                <a:t>./ Clouds)</a:t>
              </a:r>
            </a:p>
          </p:txBody>
        </p:sp>
        <p:sp>
          <p:nvSpPr>
            <p:cNvPr id="22" name="TextBox 21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221143" y="3587673"/>
              <a:ext cx="1305670" cy="780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lIns="51435" tIns="0" rIns="0" bIns="0">
              <a:spAutoFit/>
            </a:bodyPr>
            <a:lstStyle/>
            <a:p>
              <a:pPr>
                <a:defRPr/>
              </a:pPr>
              <a:r>
                <a:rPr lang="en-US" sz="563" dirty="0"/>
                <a:t>Uncertainty Calculations </a:t>
              </a:r>
            </a:p>
          </p:txBody>
        </p:sp>
        <p:sp>
          <p:nvSpPr>
            <p:cNvPr id="23575" name="TextBox 22"/>
            <p:cNvSpPr txBox="1">
              <a:spLocks noChangeArrowheads="1"/>
            </p:cNvSpPr>
            <p:nvPr/>
          </p:nvSpPr>
          <p:spPr bwMode="auto">
            <a:xfrm>
              <a:off x="7787312" y="4855767"/>
              <a:ext cx="998377" cy="6235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1435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450"/>
                <a:t>Rapid ML growth</a:t>
              </a:r>
            </a:p>
          </p:txBody>
        </p:sp>
        <p:sp>
          <p:nvSpPr>
            <p:cNvPr id="23576" name="TextBox 23"/>
            <p:cNvSpPr txBox="1">
              <a:spLocks noChangeArrowheads="1"/>
            </p:cNvSpPr>
            <p:nvPr/>
          </p:nvSpPr>
          <p:spPr bwMode="auto">
            <a:xfrm>
              <a:off x="8862937" y="4887438"/>
              <a:ext cx="1122746" cy="9353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1435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450"/>
                <a:t>Deep convective ML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3583393" y="1754280"/>
              <a:ext cx="343398" cy="53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5247556" y="1754280"/>
              <a:ext cx="343400" cy="53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8183429" y="1759639"/>
              <a:ext cx="5207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/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>
              <a:off x="9672121" y="2148375"/>
              <a:ext cx="1250956" cy="14392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10987226" y="4338185"/>
              <a:ext cx="0" cy="235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/>
              </a:extLst>
            </p:cNvPr>
            <p:cNvCxnSpPr>
              <a:cxnSpLocks/>
              <a:stCxn id="15" idx="2"/>
              <a:endCxn id="23576" idx="0"/>
            </p:cNvCxnSpPr>
            <p:nvPr/>
          </p:nvCxnSpPr>
          <p:spPr>
            <a:xfrm>
              <a:off x="8277773" y="4367746"/>
              <a:ext cx="1146539" cy="519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/>
              </a:extLst>
            </p:cNvPr>
            <p:cNvCxnSpPr>
              <a:cxnSpLocks/>
              <a:stCxn id="15" idx="2"/>
              <a:endCxn id="23575" idx="0"/>
            </p:cNvCxnSpPr>
            <p:nvPr/>
          </p:nvCxnSpPr>
          <p:spPr>
            <a:xfrm>
              <a:off x="8277773" y="4367746"/>
              <a:ext cx="8729" cy="4880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/>
              </a:extLst>
            </p:cNvPr>
            <p:cNvCxnSpPr>
              <a:cxnSpLocks/>
              <a:stCxn id="15" idx="2"/>
              <a:endCxn id="23570" idx="0"/>
            </p:cNvCxnSpPr>
            <p:nvPr/>
          </p:nvCxnSpPr>
          <p:spPr>
            <a:xfrm flipH="1">
              <a:off x="6882842" y="4367746"/>
              <a:ext cx="1394931" cy="4831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6862664" y="3979009"/>
              <a:ext cx="5245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4617364" y="3979009"/>
              <a:ext cx="3622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/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1432431" y="1346858"/>
              <a:ext cx="433966" cy="41148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/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1432431" y="875108"/>
              <a:ext cx="433966" cy="8832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/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1428657" y="505214"/>
              <a:ext cx="437741" cy="125312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/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1417339" y="1758342"/>
              <a:ext cx="449059" cy="172842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/>
              </a:extLst>
            </p:cNvPr>
            <p:cNvCxnSpPr>
              <a:cxnSpLocks/>
              <a:stCxn id="23563" idx="3"/>
              <a:endCxn id="12" idx="1"/>
            </p:cNvCxnSpPr>
            <p:nvPr/>
          </p:nvCxnSpPr>
          <p:spPr>
            <a:xfrm flipV="1">
              <a:off x="1430641" y="1758342"/>
              <a:ext cx="435757" cy="59751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421126" y="4359628"/>
              <a:ext cx="0" cy="4503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/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 flipH="1">
              <a:off x="8277773" y="2148375"/>
              <a:ext cx="1394348" cy="14392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57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5028" r="4132" b="5351"/>
          <a:stretch>
            <a:fillRect/>
          </a:stretch>
        </p:blipFill>
        <p:spPr bwMode="auto">
          <a:xfrm>
            <a:off x="5113253" y="2253801"/>
            <a:ext cx="3012495" cy="225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>
            <a:extLst>
              <a:ext uri="{FF2B5EF4-FFF2-40B4-BE49-F238E27FC236}"/>
            </a:extLst>
          </p:cNvPr>
          <p:cNvSpPr txBox="1"/>
          <p:nvPr/>
        </p:nvSpPr>
        <p:spPr>
          <a:xfrm>
            <a:off x="4775161" y="4570268"/>
            <a:ext cx="35275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/>
              <a:t>Caicedo et al., (2017) ; Caicedo et al., (in prep)</a:t>
            </a:r>
          </a:p>
        </p:txBody>
      </p:sp>
    </p:spTree>
    <p:extLst>
      <p:ext uri="{BB962C8B-B14F-4D97-AF65-F5344CB8AC3E}">
        <p14:creationId xmlns:p14="http://schemas.microsoft.com/office/powerpoint/2010/main" val="247321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81" y="689211"/>
            <a:ext cx="3429000" cy="25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4265" y="3205081"/>
            <a:ext cx="393723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Mixing Layer </a:t>
            </a:r>
            <a:r>
              <a:rPr lang="en-US" u="sng" dirty="0" smtClean="0"/>
              <a:t>Height Network </a:t>
            </a:r>
            <a:r>
              <a:rPr lang="en-US" u="sng" dirty="0"/>
              <a:t>Testbed</a:t>
            </a:r>
          </a:p>
          <a:p>
            <a:pPr algn="ctr"/>
            <a:endParaRPr lang="en-US" sz="1200" dirty="0"/>
          </a:p>
          <a:p>
            <a:pPr algn="ctr"/>
            <a:r>
              <a:rPr lang="en-US" sz="1350" u="sng" dirty="0" smtClean="0"/>
              <a:t>Academia</a:t>
            </a:r>
          </a:p>
          <a:p>
            <a:pPr algn="ctr"/>
            <a:r>
              <a:rPr lang="en-US" sz="1350" dirty="0" smtClean="0"/>
              <a:t>UMBC, City College of </a:t>
            </a:r>
            <a:r>
              <a:rPr lang="en-US" sz="1350" dirty="0"/>
              <a:t>N</a:t>
            </a:r>
            <a:r>
              <a:rPr lang="en-US" sz="1350" dirty="0" smtClean="0"/>
              <a:t>ew York, Hampton University,</a:t>
            </a:r>
          </a:p>
          <a:p>
            <a:pPr algn="ctr"/>
            <a:r>
              <a:rPr lang="en-US" sz="1350" dirty="0" smtClean="0"/>
              <a:t>University of Texas, El Paso, Howard University</a:t>
            </a:r>
          </a:p>
          <a:p>
            <a:pPr algn="ctr"/>
            <a:endParaRPr lang="en-US" sz="1350" dirty="0"/>
          </a:p>
          <a:p>
            <a:pPr algn="ctr"/>
            <a:r>
              <a:rPr lang="en-US" sz="1350" u="sng" dirty="0"/>
              <a:t>State and  Federal Stakeholders</a:t>
            </a:r>
          </a:p>
          <a:p>
            <a:pPr algn="ctr"/>
            <a:r>
              <a:rPr lang="en-US" sz="1350" dirty="0"/>
              <a:t>MDE, EPA, NOAA, NASA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81734" y="811139"/>
            <a:ext cx="3429000" cy="24699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u="sng" dirty="0"/>
              <a:t>Interdisciplinary Research</a:t>
            </a:r>
          </a:p>
          <a:p>
            <a:pPr algn="ctr"/>
            <a:r>
              <a:rPr lang="en-US" u="sng" dirty="0"/>
              <a:t>Undergraduate and Graduate Students</a:t>
            </a:r>
          </a:p>
          <a:p>
            <a:pPr algn="ctr"/>
            <a:endParaRPr lang="en-US" sz="600" u="sng" dirty="0"/>
          </a:p>
          <a:p>
            <a:pPr algn="ctr"/>
            <a:r>
              <a:rPr lang="en-US" sz="1350" dirty="0"/>
              <a:t>Atmospheric Physics</a:t>
            </a:r>
          </a:p>
          <a:p>
            <a:pPr algn="ctr"/>
            <a:r>
              <a:rPr lang="en-US" sz="1350" dirty="0"/>
              <a:t>Biology</a:t>
            </a:r>
          </a:p>
          <a:p>
            <a:pPr algn="ctr"/>
            <a:r>
              <a:rPr lang="en-US" sz="1350" dirty="0"/>
              <a:t>Computer Science and Electrical Engineering</a:t>
            </a:r>
          </a:p>
          <a:p>
            <a:pPr algn="ctr"/>
            <a:r>
              <a:rPr lang="en-US" sz="1350" dirty="0"/>
              <a:t>Geography and Environmental Systems</a:t>
            </a:r>
          </a:p>
          <a:p>
            <a:pPr algn="ctr"/>
            <a:r>
              <a:rPr lang="en-US" sz="1350" dirty="0"/>
              <a:t>Math and Statistics</a:t>
            </a:r>
          </a:p>
          <a:p>
            <a:pPr algn="ctr"/>
            <a:r>
              <a:rPr lang="en-US" sz="1350" dirty="0"/>
              <a:t>Mechanical Engineering</a:t>
            </a:r>
          </a:p>
          <a:p>
            <a:pPr algn="ctr"/>
            <a:r>
              <a:rPr lang="en-US" sz="1350" dirty="0"/>
              <a:t>Physics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4" y="3408279"/>
            <a:ext cx="3623481" cy="144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2663435" y="621190"/>
            <a:ext cx="393652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dirty="0" smtClean="0"/>
              <a:t>Near </a:t>
            </a:r>
            <a:r>
              <a:rPr lang="en-US" altLang="en-US" sz="2100" b="1" dirty="0"/>
              <a:t>Real Time </a:t>
            </a:r>
            <a:r>
              <a:rPr lang="en-US" altLang="en-US" sz="2100" b="1" dirty="0" smtClean="0"/>
              <a:t>Monitoring Portal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dirty="0" smtClean="0"/>
              <a:t>Under Construction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</a:rPr>
              <a:t>a</a:t>
            </a:r>
            <a:r>
              <a:rPr lang="en-US" altLang="en-US" sz="2100" b="1" dirty="0" smtClean="0">
                <a:solidFill>
                  <a:srgbClr val="FF0000"/>
                </a:solidFill>
              </a:rPr>
              <a:t>lg.umbc.edu</a:t>
            </a:r>
            <a:endParaRPr lang="en-US" altLang="en-US" sz="2100" b="1" dirty="0">
              <a:solidFill>
                <a:srgbClr val="FF0000"/>
              </a:solidFill>
            </a:endParaRPr>
          </a:p>
        </p:txBody>
      </p:sp>
      <p:pic>
        <p:nvPicPr>
          <p:cNvPr id="2560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81" y="1995877"/>
            <a:ext cx="4540561" cy="255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596BB1-0792-534A-A922-1E57E84997B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82582" y="1939664"/>
            <a:ext cx="2317638" cy="21777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38531" y="4366681"/>
            <a:ext cx="3405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ea typeface="Microsoft YaHei" pitchFamily="2"/>
                <a:cs typeface="Times New Roman" panose="02020603050405020304" pitchFamily="18" charset="0"/>
              </a:rPr>
              <a:t>Distributed Systems &amp; Cyber-Security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14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485900" y="440531"/>
            <a:ext cx="6172200" cy="857250"/>
          </a:xfrm>
        </p:spPr>
        <p:txBody>
          <a:bodyPr/>
          <a:lstStyle/>
          <a:p>
            <a:r>
              <a:rPr lang="en-US" altLang="en-US" sz="2400" b="1" u="sng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32298"/>
            <a:ext cx="6172200" cy="275510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Maryland Department of the Environment</a:t>
            </a:r>
          </a:p>
          <a:p>
            <a:pPr>
              <a:defRPr/>
            </a:pPr>
            <a:r>
              <a:rPr lang="en-US" dirty="0" smtClean="0"/>
              <a:t>Environmental Protection Agency</a:t>
            </a:r>
          </a:p>
          <a:p>
            <a:pPr>
              <a:defRPr/>
            </a:pPr>
            <a:r>
              <a:rPr lang="en-US" dirty="0" smtClean="0"/>
              <a:t>National Weather Service</a:t>
            </a:r>
          </a:p>
          <a:p>
            <a:pPr>
              <a:defRPr/>
            </a:pPr>
            <a:r>
              <a:rPr lang="en-US" dirty="0" smtClean="0"/>
              <a:t>NOAA Office of Education</a:t>
            </a:r>
          </a:p>
          <a:p>
            <a:pPr>
              <a:defRPr/>
            </a:pPr>
            <a:r>
              <a:rPr lang="en-US" dirty="0" smtClean="0"/>
              <a:t>Campbell Scientific</a:t>
            </a:r>
          </a:p>
          <a:p>
            <a:pPr>
              <a:defRPr/>
            </a:pPr>
            <a:r>
              <a:rPr lang="en-US" dirty="0" err="1" smtClean="0"/>
              <a:t>Lufft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Vaisala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Leosphere</a:t>
            </a:r>
            <a:r>
              <a:rPr lang="en-US" dirty="0"/>
              <a:t>/</a:t>
            </a:r>
            <a:r>
              <a:rPr lang="en-US" dirty="0" smtClean="0"/>
              <a:t>NRG Systems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2441973" y="4251722"/>
            <a:ext cx="4260056" cy="484748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500">
                <a:latin typeface="Arial" panose="020B0604020202020204" pitchFamily="34" charset="0"/>
                <a:cs typeface="Arial" panose="020B0604020202020204" pitchFamily="34" charset="0"/>
              </a:rPr>
              <a:t>Ad-Hoc Mixing Layer Height Working Group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en-US" altLang="en-US" sz="1050">
                <a:latin typeface="Arial" panose="020B0604020202020204" pitchFamily="34" charset="0"/>
                <a:cs typeface="Arial" panose="020B0604020202020204" pitchFamily="34" charset="0"/>
              </a:rPr>
              <a:t>http://lidar.umbc.edu/ad-hoc-mixing-layer-height-working-group/</a:t>
            </a:r>
          </a:p>
        </p:txBody>
      </p:sp>
    </p:spTree>
    <p:extLst>
      <p:ext uri="{BB962C8B-B14F-4D97-AF65-F5344CB8AC3E}">
        <p14:creationId xmlns:p14="http://schemas.microsoft.com/office/powerpoint/2010/main" val="103261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672704" y="1301354"/>
            <a:ext cx="766524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/>
              <a:t>Inversion algorithms, optical, chemical and physical properties of atmospheric aerosols, gases, and clouds.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</a:pPr>
            <a:r>
              <a:rPr lang="en-US" altLang="en-US" sz="1800" b="1" dirty="0"/>
              <a:t>Boundary Layer Dynamics (Air Quality and Wind Energy)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</a:pPr>
            <a:r>
              <a:rPr lang="en-US" altLang="en-US" sz="1800" dirty="0"/>
              <a:t>Continental and intercontinental plume transport to Eastern US. </a:t>
            </a:r>
          </a:p>
          <a:p>
            <a:pPr>
              <a:spcBef>
                <a:spcPct val="0"/>
              </a:spcBef>
            </a:pPr>
            <a:endParaRPr lang="en-US" altLang="en-US" sz="1800" dirty="0"/>
          </a:p>
          <a:p>
            <a:pPr>
              <a:spcBef>
                <a:spcPct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AOD-PM</a:t>
            </a:r>
            <a:r>
              <a:rPr lang="en-US" altLang="en-US" sz="1800" baseline="-25000" dirty="0">
                <a:cs typeface="Times New Roman" panose="02020603050405020304" pitchFamily="18" charset="0"/>
              </a:rPr>
              <a:t>2.5 </a:t>
            </a:r>
            <a:r>
              <a:rPr lang="en-US" altLang="en-US" sz="1800" dirty="0">
                <a:cs typeface="Times New Roman" panose="02020603050405020304" pitchFamily="18" charset="0"/>
              </a:rPr>
              <a:t>Estimator Development from Ground, Satellite Observations, NWF and Global Models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</a:pPr>
            <a:r>
              <a:rPr lang="en-US" altLang="en-US" sz="1800" dirty="0"/>
              <a:t>New remote sensing technologies for atmospheric observations</a:t>
            </a:r>
            <a:r>
              <a:rPr lang="en-US" altLang="en-US" sz="1800" dirty="0" smtClean="0"/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https</a:t>
            </a:r>
            <a:r>
              <a:rPr lang="en-US" altLang="en-US" sz="1800" b="1" dirty="0">
                <a:solidFill>
                  <a:srgbClr val="FF0000"/>
                </a:solidFill>
              </a:rPr>
              <a:t>://alg.umbc.edu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https://lidar.umbc.edu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1800" b="1" dirty="0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634621" y="585788"/>
            <a:ext cx="37414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u="sng" dirty="0"/>
              <a:t>UMBC Atmospheric Lidar Group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u="sng" dirty="0"/>
              <a:t>Research Areas</a:t>
            </a:r>
          </a:p>
        </p:txBody>
      </p:sp>
    </p:spTree>
    <p:extLst>
      <p:ext uri="{BB962C8B-B14F-4D97-AF65-F5344CB8AC3E}">
        <p14:creationId xmlns:p14="http://schemas.microsoft.com/office/powerpoint/2010/main" val="6533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637" y="737610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+mn-lt"/>
              </a:rPr>
              <a:t>Measuring Our Changing World:</a:t>
            </a:r>
            <a:br>
              <a:rPr lang="en-US" sz="2400" b="1" dirty="0"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14341" y="1350782"/>
            <a:ext cx="3983618" cy="402831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i="1" u="sng" dirty="0" smtClean="0"/>
              <a:t>Lidar Remote </a:t>
            </a:r>
            <a:r>
              <a:rPr lang="en-US" sz="2100" b="1" i="1" u="sng" dirty="0"/>
              <a:t>Sensing </a:t>
            </a:r>
          </a:p>
          <a:p>
            <a:endParaRPr lang="en-US" sz="900" b="1" i="1" u="sng" dirty="0"/>
          </a:p>
          <a:p>
            <a:pPr marL="600075" lvl="1" indent="-257175">
              <a:buFont typeface="Arial" pitchFamily="34" charset="0"/>
              <a:buChar char="•"/>
            </a:pPr>
            <a:r>
              <a:rPr lang="en-US" sz="1800" dirty="0"/>
              <a:t>Observational platform for pursuing societal benefits.</a:t>
            </a:r>
          </a:p>
          <a:p>
            <a:pPr marL="600075" lvl="1" indent="-257175">
              <a:buFont typeface="Arial" pitchFamily="34" charset="0"/>
              <a:buChar char="•"/>
            </a:pPr>
            <a:r>
              <a:rPr lang="en-US" sz="1800" dirty="0"/>
              <a:t>Intimate engagement between the scientific community and wide range of stakeholders.</a:t>
            </a:r>
          </a:p>
          <a:p>
            <a:pPr marL="600075" lvl="1" indent="-257175">
              <a:buFont typeface="Arial" pitchFamily="34" charset="0"/>
              <a:buChar char="•"/>
            </a:pPr>
            <a:r>
              <a:rPr lang="en-US" sz="1800" dirty="0"/>
              <a:t>Provide information for managing land, water, air quality, agriculture, energy, disaster response and ecosystems functions.</a:t>
            </a:r>
          </a:p>
          <a:p>
            <a:pPr lvl="1"/>
            <a:endParaRPr lang="en-US" sz="1800" b="1" dirty="0"/>
          </a:p>
          <a:p>
            <a:endParaRPr lang="en-US" sz="2100" b="1" dirty="0"/>
          </a:p>
          <a:p>
            <a:endParaRPr lang="en-US" sz="2100" b="1" dirty="0"/>
          </a:p>
        </p:txBody>
      </p:sp>
      <p:pic>
        <p:nvPicPr>
          <p:cNvPr id="10" name="Picture 9" descr="Figtemp.png"/>
          <p:cNvPicPr/>
          <p:nvPr/>
        </p:nvPicPr>
        <p:blipFill>
          <a:blip r:embed="rId2"/>
          <a:srcRect l="6250" t="7265" r="5769" b="8333"/>
          <a:stretch>
            <a:fillRect/>
          </a:stretch>
        </p:blipFill>
        <p:spPr>
          <a:xfrm>
            <a:off x="966552" y="908709"/>
            <a:ext cx="2165267" cy="1723140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80" y="2781890"/>
            <a:ext cx="2031884" cy="16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8" y="2781890"/>
            <a:ext cx="2036881" cy="16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273" y="4336496"/>
            <a:ext cx="3990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200" dirty="0" err="1"/>
              <a:t>Dressen</a:t>
            </a:r>
            <a:r>
              <a:rPr lang="en-US" altLang="en-US" sz="1200" dirty="0"/>
              <a:t> et al., “Observations and impacts of transported Canadian wildfire smoke </a:t>
            </a:r>
            <a:r>
              <a:rPr lang="en-US" altLang="en-US" sz="1200" dirty="0" smtClean="0"/>
              <a:t>on ozone </a:t>
            </a:r>
            <a:r>
              <a:rPr lang="en-US" altLang="en-US" sz="1200" dirty="0"/>
              <a:t>and aerosol air quality in the Maryland region on June 9–12, 2015”, JAWMA, 2016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71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676104" y="4337833"/>
            <a:ext cx="4012406" cy="51196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  <a:defRPr/>
            </a:pPr>
            <a:r>
              <a:rPr lang="en-US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Continuous measurements of the mixed layer height, residual layer and nocturnal stable layers are needed. </a:t>
            </a:r>
          </a:p>
          <a:p>
            <a:pPr algn="just">
              <a:defRPr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1319212" y="1476430"/>
            <a:ext cx="6618288" cy="553998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500">
                <a:latin typeface="Arial" panose="020B0604020202020204" pitchFamily="34" charset="0"/>
                <a:cs typeface="Arial" panose="020B0604020202020204" pitchFamily="34" charset="0"/>
              </a:rPr>
              <a:t>The determination of the planetary boundary layer height is vital in air pollution studies as it determines the extent of vertical mixing of pollutants</a:t>
            </a: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472156" y="811611"/>
            <a:ext cx="43123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Planetary Boundary Layer (PBL)</a:t>
            </a:r>
          </a:p>
        </p:txBody>
      </p:sp>
      <p:pic>
        <p:nvPicPr>
          <p:cNvPr id="174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/>
          <a:stretch>
            <a:fillRect/>
          </a:stretch>
        </p:blipFill>
        <p:spPr bwMode="auto">
          <a:xfrm>
            <a:off x="2770982" y="2189959"/>
            <a:ext cx="3470672" cy="19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197078" y="2690813"/>
            <a:ext cx="473206" cy="1500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75">
                <a:latin typeface="Arial" panose="020B0604020202020204" pitchFamily="34" charset="0"/>
                <a:cs typeface="Arial" panose="020B0604020202020204" pitchFamily="34" charset="0"/>
              </a:rPr>
              <a:t>Mixing Layer 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5952828" y="4393792"/>
            <a:ext cx="15064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>
                <a:solidFill>
                  <a:srgbClr val="FF0000"/>
                </a:solidFill>
              </a:rPr>
              <a:t>Lidars/Ceilometers</a:t>
            </a:r>
          </a:p>
        </p:txBody>
      </p:sp>
      <p:sp>
        <p:nvSpPr>
          <p:cNvPr id="17" name="Right Brace 16">
            <a:extLst>
              <a:ext uri="{FF2B5EF4-FFF2-40B4-BE49-F238E27FC236}"/>
            </a:extLst>
          </p:cNvPr>
          <p:cNvSpPr/>
          <p:nvPr/>
        </p:nvSpPr>
        <p:spPr>
          <a:xfrm>
            <a:off x="5736135" y="4343787"/>
            <a:ext cx="202406" cy="367903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13652" y="401290"/>
            <a:ext cx="2867705" cy="994172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+mn-lt"/>
              </a:rPr>
              <a:t>Mixing Layer Height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405" y="1244500"/>
            <a:ext cx="6172200" cy="3812107"/>
          </a:xfrm>
        </p:spPr>
        <p:txBody>
          <a:bodyPr rtlCol="0">
            <a:normAutofit fontScale="62500" lnSpcReduction="20000"/>
          </a:bodyPr>
          <a:lstStyle/>
          <a:p>
            <a:pPr>
              <a:defRPr/>
            </a:pPr>
            <a:r>
              <a:rPr lang="en-US" sz="2850" dirty="0"/>
              <a:t>Diagnostic variable atmospheric transport and dispersion forecasting models.</a:t>
            </a:r>
            <a:endParaRPr lang="en-US" sz="2850" baseline="30000" dirty="0"/>
          </a:p>
          <a:p>
            <a:pPr>
              <a:defRPr/>
            </a:pPr>
            <a:endParaRPr lang="en-US" sz="2850" dirty="0"/>
          </a:p>
          <a:p>
            <a:pPr>
              <a:defRPr/>
            </a:pPr>
            <a:r>
              <a:rPr lang="en-US" sz="2850" dirty="0"/>
              <a:t>Without realistic PBL heights models have large errors that result in inadequate public protection against unhealthy air quality.</a:t>
            </a:r>
            <a:endParaRPr lang="en-US" sz="2850" baseline="30000" dirty="0"/>
          </a:p>
          <a:p>
            <a:pPr>
              <a:defRPr/>
            </a:pPr>
            <a:endParaRPr lang="en-US" sz="2850" baseline="30000" dirty="0"/>
          </a:p>
          <a:p>
            <a:pPr>
              <a:defRPr/>
            </a:pPr>
            <a:r>
              <a:rPr lang="en-US" sz="2850" dirty="0"/>
              <a:t>National Research Council has recommended a “network of networks”</a:t>
            </a:r>
            <a:r>
              <a:rPr lang="en-US" sz="2850" baseline="30000" dirty="0"/>
              <a:t>1</a:t>
            </a:r>
            <a:endParaRPr lang="en-US" sz="285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850" dirty="0"/>
              <a:t>After 60 years of remote sensing research, it is astounding that the PBL is not measured regularly throughout its diurnal cycle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buClr>
                <a:srgbClr val="F0AD00"/>
              </a:buClr>
              <a:buNone/>
            </a:pPr>
            <a:r>
              <a:rPr lang="en-US" sz="2175" dirty="0"/>
              <a:t>1- NRC. 2009. </a:t>
            </a:r>
            <a:r>
              <a:rPr lang="en-US" sz="2175" i="1" dirty="0"/>
              <a:t>Observing Weather and Climate from the Ground Up: A Nationwide Network of Networks</a:t>
            </a:r>
            <a:r>
              <a:rPr lang="en-US" sz="2175" dirty="0"/>
              <a:t>. Washington, DC: National Academy Press.</a:t>
            </a:r>
          </a:p>
          <a:p>
            <a:pPr>
              <a:buClr>
                <a:srgbClr val="F0AD00"/>
              </a:buClr>
              <a:buFont typeface="Wingdings" pitchFamily="2" charset="2"/>
              <a:buChar char="§"/>
            </a:pPr>
            <a:endParaRPr lang="en-US" sz="2175" dirty="0"/>
          </a:p>
        </p:txBody>
      </p:sp>
    </p:spTree>
    <p:extLst>
      <p:ext uri="{BB962C8B-B14F-4D97-AF65-F5344CB8AC3E}">
        <p14:creationId xmlns:p14="http://schemas.microsoft.com/office/powerpoint/2010/main" val="12086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69025" y="2583378"/>
            <a:ext cx="2858194" cy="11695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u="sng" dirty="0">
                <a:latin typeface="+mn-lt"/>
              </a:rPr>
              <a:t>NSF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B. </a:t>
            </a:r>
            <a:r>
              <a:rPr lang="en-US" altLang="en-US" sz="1400" dirty="0" err="1">
                <a:latin typeface="+mn-lt"/>
              </a:rPr>
              <a:t>Demoz</a:t>
            </a:r>
            <a:endParaRPr lang="en-US" altLang="en-US" sz="1400" dirty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Thermodynamic Profiling Technology Workshop (2011)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latin typeface="+mn-lt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433334" y="1317761"/>
            <a:ext cx="3247851" cy="11695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u="sng" dirty="0">
                <a:latin typeface="+mn-lt"/>
              </a:rPr>
              <a:t>NRC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R. Hoff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Observing Weather and Climate from the Ground Up: A Nationwide Network of Networks (2009) </a:t>
            </a:r>
          </a:p>
        </p:txBody>
      </p:sp>
      <p:sp>
        <p:nvSpPr>
          <p:cNvPr id="5129" name="Title 1"/>
          <p:cNvSpPr>
            <a:spLocks noGrp="1"/>
          </p:cNvSpPr>
          <p:nvPr>
            <p:ph type="title"/>
          </p:nvPr>
        </p:nvSpPr>
        <p:spPr>
          <a:xfrm>
            <a:off x="-782766" y="459914"/>
            <a:ext cx="5915025" cy="9941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b="1" u="sng" dirty="0">
                <a:latin typeface="+mn-lt"/>
              </a:rPr>
              <a:t>Observations Lead The Way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752" y="3663762"/>
            <a:ext cx="34490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u="sng" dirty="0"/>
              <a:t>NASEM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/>
              <a:t>R. Delgado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400" dirty="0"/>
              <a:t>The Future of </a:t>
            </a:r>
            <a:r>
              <a:rPr lang="en-US" sz="1400" dirty="0"/>
              <a:t>Atmospheric </a:t>
            </a:r>
            <a:r>
              <a:rPr lang="en-US" sz="1400" dirty="0"/>
              <a:t>Boundary Layer Observing, Understanding, and </a:t>
            </a:r>
            <a:r>
              <a:rPr lang="en-US" sz="1400" dirty="0"/>
              <a:t>Modeling (2018)</a:t>
            </a:r>
            <a:endParaRPr lang="en-US" sz="1400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835089" y="819572"/>
            <a:ext cx="3331952" cy="1491929"/>
            <a:chOff x="241375" y="3751049"/>
            <a:chExt cx="6970143" cy="2906870"/>
          </a:xfrm>
        </p:grpSpPr>
        <p:pic>
          <p:nvPicPr>
            <p:cNvPr id="1536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13"/>
            <a:stretch>
              <a:fillRect/>
            </a:stretch>
          </p:blipFill>
          <p:spPr bwMode="auto">
            <a:xfrm>
              <a:off x="241375" y="3751049"/>
              <a:ext cx="6970143" cy="2906870"/>
            </a:xfrm>
            <a:prstGeom prst="rect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1069347" y="3852814"/>
              <a:ext cx="5314200" cy="1229873"/>
              <a:chOff x="1488" y="192"/>
              <a:chExt cx="4272" cy="864"/>
            </a:xfrm>
          </p:grpSpPr>
          <p:sp>
            <p:nvSpPr>
              <p:cNvPr id="15371" name="Oval 4"/>
              <p:cNvSpPr>
                <a:spLocks noChangeArrowheads="1"/>
              </p:cNvSpPr>
              <p:nvPr/>
            </p:nvSpPr>
            <p:spPr bwMode="auto">
              <a:xfrm>
                <a:off x="1488" y="192"/>
                <a:ext cx="4272" cy="86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72" name="Rectangle 5"/>
              <p:cNvSpPr>
                <a:spLocks noChangeArrowheads="1"/>
              </p:cNvSpPr>
              <p:nvPr/>
            </p:nvSpPr>
            <p:spPr bwMode="auto">
              <a:xfrm>
                <a:off x="2594" y="481"/>
                <a:ext cx="2090" cy="3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35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Ceilometers!!!</a:t>
                </a:r>
                <a:endParaRPr lang="en-US" altLang="en-US" sz="135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368" name="Text Box 10"/>
            <p:cNvSpPr txBox="1">
              <a:spLocks noChangeArrowheads="1"/>
            </p:cNvSpPr>
            <p:nvPr/>
          </p:nvSpPr>
          <p:spPr bwMode="auto">
            <a:xfrm>
              <a:off x="1773157" y="5618338"/>
              <a:ext cx="3943892" cy="5846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35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Regional Testbed</a:t>
              </a:r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1069347" y="5246159"/>
              <a:ext cx="5314200" cy="12298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5015551" y="2422678"/>
            <a:ext cx="2724019" cy="1933582"/>
            <a:chOff x="0" y="0"/>
            <a:chExt cx="9144000" cy="6858000"/>
          </a:xfrm>
        </p:grpSpPr>
        <p:pic>
          <p:nvPicPr>
            <p:cNvPr id="21" name="Picture 4" descr="20110716_EL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72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 descr="20110716_MPL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0"/>
              <a:ext cx="4572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20110716_WP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0"/>
              <a:ext cx="4572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20110716_ALL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29000"/>
              <a:ext cx="4572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663061" y="4403029"/>
            <a:ext cx="3429000" cy="5309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500" b="1" dirty="0"/>
              <a:t>*</a:t>
            </a:r>
            <a:r>
              <a:rPr lang="en-US" altLang="en-US" sz="1350" b="1" dirty="0">
                <a:solidFill>
                  <a:srgbClr val="FF0000"/>
                </a:solidFill>
              </a:rPr>
              <a:t>Compton</a:t>
            </a:r>
            <a:r>
              <a:rPr lang="en-US" altLang="en-US" sz="1350" b="1" dirty="0"/>
              <a:t> et al. (2013), J. Atmos. Ocean. Tech., doi:10.1175/JTECHD-12-00116.1</a:t>
            </a:r>
            <a:endParaRPr lang="en-US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2291411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194" y="406004"/>
            <a:ext cx="6172200" cy="857250"/>
          </a:xfrm>
        </p:spPr>
        <p:txBody>
          <a:bodyPr/>
          <a:lstStyle/>
          <a:p>
            <a:pPr>
              <a:defRPr/>
            </a:pPr>
            <a:r>
              <a:rPr lang="en-US" altLang="en-US" sz="2100" b="1" u="sng" dirty="0">
                <a:latin typeface="+mn-lt"/>
              </a:rPr>
              <a:t>Ad-hoc Ceilometer Evaluation Study (ACES)</a:t>
            </a:r>
            <a:endParaRPr lang="en-US" sz="2100" dirty="0"/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35" y="2300288"/>
            <a:ext cx="218955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62063" y="1053703"/>
            <a:ext cx="5364956" cy="3347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cs typeface="Arial" panose="020B0604020202020204" pitchFamily="34" charset="0"/>
              </a:rPr>
              <a:t>Aerosol backscatter from 6 commercial ceilometer/</a:t>
            </a:r>
            <a:r>
              <a:rPr lang="en-US" sz="1350" dirty="0" err="1">
                <a:cs typeface="Arial" panose="020B0604020202020204" pitchFamily="34" charset="0"/>
              </a:rPr>
              <a:t>lidars</a:t>
            </a:r>
            <a:r>
              <a:rPr lang="en-US" sz="1350" dirty="0">
                <a:cs typeface="Arial" panose="020B0604020202020204" pitchFamily="34" charset="0"/>
              </a:rPr>
              <a:t> evaluated:</a:t>
            </a:r>
          </a:p>
          <a:p>
            <a:pPr marL="557213" lvl="1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cs typeface="Arial" panose="020B0604020202020204" pitchFamily="34" charset="0"/>
              </a:rPr>
              <a:t>Campbell Scientific CS135 </a:t>
            </a:r>
          </a:p>
          <a:p>
            <a:pPr marL="557213" lvl="1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050" dirty="0" err="1">
                <a:cs typeface="Arial" panose="020B0604020202020204" pitchFamily="34" charset="0"/>
              </a:rPr>
              <a:t>Leosphere</a:t>
            </a:r>
            <a:r>
              <a:rPr lang="en-US" sz="1050" dirty="0">
                <a:cs typeface="Arial" panose="020B0604020202020204" pitchFamily="34" charset="0"/>
              </a:rPr>
              <a:t> 200S </a:t>
            </a:r>
            <a:r>
              <a:rPr lang="en-US" sz="1050" dirty="0" err="1">
                <a:cs typeface="Arial" panose="020B0604020202020204" pitchFamily="34" charset="0"/>
              </a:rPr>
              <a:t>Windcube</a:t>
            </a:r>
            <a:endParaRPr lang="en-US" sz="1050" dirty="0">
              <a:cs typeface="Arial" panose="020B0604020202020204" pitchFamily="34" charset="0"/>
            </a:endParaRPr>
          </a:p>
          <a:p>
            <a:pPr marL="557213" lvl="1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050" dirty="0" err="1">
                <a:cs typeface="Arial" panose="020B0604020202020204" pitchFamily="34" charset="0"/>
              </a:rPr>
              <a:t>Lufft</a:t>
            </a:r>
            <a:r>
              <a:rPr lang="en-US" sz="1050" dirty="0">
                <a:cs typeface="Arial" panose="020B0604020202020204" pitchFamily="34" charset="0"/>
              </a:rPr>
              <a:t>: CHM8k and CHM15k</a:t>
            </a:r>
          </a:p>
          <a:p>
            <a:pPr marL="557213" lvl="1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050" dirty="0" err="1">
                <a:cs typeface="Arial" panose="020B0604020202020204" pitchFamily="34" charset="0"/>
              </a:rPr>
              <a:t>Vaisala</a:t>
            </a:r>
            <a:r>
              <a:rPr lang="en-US" sz="1050" dirty="0">
                <a:cs typeface="Arial" panose="020B0604020202020204" pitchFamily="34" charset="0"/>
              </a:rPr>
              <a:t> CL31 and CL51</a:t>
            </a:r>
          </a:p>
          <a:p>
            <a:pPr marL="2368382" lvl="1" defTabSz="2765146">
              <a:defRPr/>
            </a:pPr>
            <a:endParaRPr lang="en-US" sz="1050" dirty="0">
              <a:cs typeface="Arial" panose="020B0604020202020204" pitchFamily="34" charset="0"/>
            </a:endParaRPr>
          </a:p>
          <a:p>
            <a:pPr marL="214313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Signals were processed through the firmware unique to each ceilometer to correct background noise, range, and overlap.</a:t>
            </a:r>
          </a:p>
          <a:p>
            <a:pPr marL="557213" lvl="1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cs typeface="Arial" panose="020B0604020202020204" pitchFamily="34" charset="0"/>
              </a:rPr>
              <a:t>Campbell Scientific CS135: Viewpoint</a:t>
            </a:r>
          </a:p>
          <a:p>
            <a:pPr marL="557213" lvl="1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050" dirty="0" err="1">
                <a:cs typeface="Arial" panose="020B0604020202020204" pitchFamily="34" charset="0"/>
              </a:rPr>
              <a:t>Leosphere</a:t>
            </a:r>
            <a:r>
              <a:rPr lang="en-US" sz="1050" dirty="0">
                <a:cs typeface="Arial" panose="020B0604020202020204" pitchFamily="34" charset="0"/>
              </a:rPr>
              <a:t> 200S </a:t>
            </a:r>
            <a:r>
              <a:rPr lang="en-US" sz="1050" dirty="0" err="1">
                <a:cs typeface="Arial" panose="020B0604020202020204" pitchFamily="34" charset="0"/>
              </a:rPr>
              <a:t>Windcube</a:t>
            </a:r>
            <a:r>
              <a:rPr lang="en-US" sz="1050" dirty="0">
                <a:cs typeface="Arial" panose="020B0604020202020204" pitchFamily="34" charset="0"/>
              </a:rPr>
              <a:t>: (UMBC  </a:t>
            </a:r>
            <a:r>
              <a:rPr lang="en-US" sz="1050" dirty="0" err="1">
                <a:cs typeface="Arial" panose="020B0604020202020204" pitchFamily="34" charset="0"/>
              </a:rPr>
              <a:t>Cov</a:t>
            </a:r>
            <a:r>
              <a:rPr lang="en-US" sz="1050" dirty="0">
                <a:cs typeface="Arial" panose="020B0604020202020204" pitchFamily="34" charset="0"/>
              </a:rPr>
              <a:t>. Wavelet Transform)</a:t>
            </a:r>
          </a:p>
          <a:p>
            <a:pPr marL="557213" lvl="1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050" dirty="0" err="1">
                <a:cs typeface="Arial" panose="020B0604020202020204" pitchFamily="34" charset="0"/>
              </a:rPr>
              <a:t>Lufft</a:t>
            </a:r>
            <a:r>
              <a:rPr lang="en-US" sz="1050" dirty="0">
                <a:cs typeface="Arial" panose="020B0604020202020204" pitchFamily="34" charset="0"/>
              </a:rPr>
              <a:t> CHM8k and CHM15k: </a:t>
            </a:r>
            <a:r>
              <a:rPr lang="en-US" sz="1050" dirty="0" err="1">
                <a:cs typeface="Arial" panose="020B0604020202020204" pitchFamily="34" charset="0"/>
              </a:rPr>
              <a:t>Lufft</a:t>
            </a:r>
            <a:r>
              <a:rPr lang="en-US" sz="1050" dirty="0">
                <a:cs typeface="Arial" panose="020B0604020202020204" pitchFamily="34" charset="0"/>
              </a:rPr>
              <a:t> Viewer</a:t>
            </a:r>
          </a:p>
          <a:p>
            <a:pPr marL="557213" lvl="1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050" dirty="0" err="1">
                <a:cs typeface="Arial" panose="020B0604020202020204" pitchFamily="34" charset="0"/>
              </a:rPr>
              <a:t>Vaisala</a:t>
            </a:r>
            <a:r>
              <a:rPr lang="en-US" sz="1050" dirty="0">
                <a:cs typeface="Arial" panose="020B0604020202020204" pitchFamily="34" charset="0"/>
              </a:rPr>
              <a:t> CL 51: BL-View</a:t>
            </a:r>
          </a:p>
          <a:p>
            <a:pPr marL="557213" lvl="1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050" dirty="0" err="1">
                <a:cs typeface="Arial" panose="020B0604020202020204" pitchFamily="34" charset="0"/>
              </a:rPr>
              <a:t>Vaisala</a:t>
            </a:r>
            <a:r>
              <a:rPr lang="en-US" sz="1050" dirty="0">
                <a:cs typeface="Arial" panose="020B0604020202020204" pitchFamily="34" charset="0"/>
              </a:rPr>
              <a:t> CL 31 : CL-View </a:t>
            </a:r>
          </a:p>
          <a:p>
            <a:pPr marL="2368380" lvl="1" defTabSz="2765146">
              <a:defRPr/>
            </a:pPr>
            <a:endParaRPr lang="en-US" sz="1050" dirty="0">
              <a:cs typeface="Arial" panose="020B0604020202020204" pitchFamily="34" charset="0"/>
            </a:endParaRPr>
          </a:p>
          <a:p>
            <a:pPr marL="214313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MLHs were derived through three automated methods:</a:t>
            </a:r>
          </a:p>
          <a:p>
            <a:pPr marL="557213" lvl="1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Covariance Wavelet Transform (</a:t>
            </a:r>
            <a:r>
              <a:rPr lang="en-US" sz="1200" dirty="0" err="1">
                <a:cs typeface="Arial" panose="020B0604020202020204" pitchFamily="34" charset="0"/>
              </a:rPr>
              <a:t>Haar</a:t>
            </a:r>
            <a:r>
              <a:rPr lang="en-US" sz="1200" dirty="0">
                <a:cs typeface="Arial" panose="020B0604020202020204" pitchFamily="34" charset="0"/>
              </a:rPr>
              <a:t> Function)</a:t>
            </a:r>
          </a:p>
          <a:p>
            <a:pPr marL="557213" lvl="1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Second Derivative</a:t>
            </a:r>
          </a:p>
          <a:p>
            <a:pPr marL="557213" lvl="1" indent="-214313" defTabSz="2765146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cs typeface="Arial" panose="020B0604020202020204" pitchFamily="34" charset="0"/>
              </a:rPr>
              <a:t>Cluster Analysis</a:t>
            </a:r>
          </a:p>
          <a:p>
            <a:pPr lvl="1" defTabSz="2765146">
              <a:defRPr/>
            </a:pPr>
            <a:endParaRPr lang="en-US" sz="1050" b="1" dirty="0">
              <a:cs typeface="Arial" panose="020B0604020202020204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62063" y="4266010"/>
            <a:ext cx="6460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3686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3686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36861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36861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36861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686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686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686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686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200"/>
              <a:t>Nov. 15-Dec. 16, 2016 @ UMBC: </a:t>
            </a:r>
            <a:r>
              <a:rPr lang="en-US" altLang="en-US" sz="1200">
                <a:cs typeface="Arial" panose="020B0604020202020204" pitchFamily="34" charset="0"/>
              </a:rPr>
              <a:t>Automated methods for MLH retrieval were compared to MLHs derived from potential temperature from 55 radiosondes </a:t>
            </a:r>
            <a:r>
              <a:rPr lang="en-US" altLang="en-US" sz="1200" i="1">
                <a:cs typeface="Arial" panose="020B0604020202020204" pitchFamily="34" charset="0"/>
              </a:rPr>
              <a:t>(</a:t>
            </a:r>
            <a:r>
              <a:rPr lang="en-US" altLang="en-US" sz="1200" i="1"/>
              <a:t>iMet-1-ABxn 403 MHz GPS and Vaisala Digicora MW41 (RS-41 and RS-92).</a:t>
            </a:r>
          </a:p>
        </p:txBody>
      </p:sp>
    </p:spTree>
    <p:extLst>
      <p:ext uri="{BB962C8B-B14F-4D97-AF65-F5344CB8AC3E}">
        <p14:creationId xmlns:p14="http://schemas.microsoft.com/office/powerpoint/2010/main" val="26853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75" y="736998"/>
            <a:ext cx="2244329" cy="1683544"/>
          </a:xfrm>
        </p:spPr>
      </p:pic>
      <p:pic>
        <p:nvPicPr>
          <p:cNvPr id="1638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420541"/>
            <a:ext cx="2219325" cy="166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97" y="736998"/>
            <a:ext cx="2218134" cy="16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420541"/>
            <a:ext cx="2219325" cy="166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2866430" y="0"/>
            <a:ext cx="3232547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FFC000"/>
                </a:solidFill>
              </a:rPr>
              <a:t>ACES: December 2018-January 2019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FFC000"/>
                </a:solidFill>
              </a:rPr>
              <a:t>MDE HU-Beltsville Monitoring Station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43940" y="4216480"/>
            <a:ext cx="702563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00" dirty="0"/>
              <a:t>EPA/NWS/UMBC: Measurements to help guide EPA PAMS program implementation for new hourly MLH requirement and supplement current efforts under NWS ceilometer test bed.</a:t>
            </a:r>
          </a:p>
        </p:txBody>
      </p:sp>
    </p:spTree>
    <p:extLst>
      <p:ext uri="{BB962C8B-B14F-4D97-AF65-F5344CB8AC3E}">
        <p14:creationId xmlns:p14="http://schemas.microsoft.com/office/powerpoint/2010/main" val="15331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4450" y="1078707"/>
            <a:ext cx="6407944" cy="436273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latin typeface="+mn-lt"/>
              </a:rPr>
              <a:t>Evaluate aerosol backscatter from commercial ceilometers.</a:t>
            </a:r>
            <a:endParaRPr lang="en-US" altLang="en-US" sz="825" dirty="0">
              <a:latin typeface="+mn-lt"/>
            </a:endParaRPr>
          </a:p>
          <a:p>
            <a:pPr marL="342900" lvl="1" indent="0">
              <a:defRPr/>
            </a:pPr>
            <a:endParaRPr lang="en-US" altLang="en-US" sz="825" dirty="0">
              <a:latin typeface="+mn-lt"/>
            </a:endParaRPr>
          </a:p>
          <a:p>
            <a:pPr marL="1202531" lvl="2" indent="-216694">
              <a:buFont typeface="Arial" panose="020B0604020202020204" pitchFamily="34" charset="0"/>
              <a:buChar char="•"/>
              <a:defRPr/>
            </a:pPr>
            <a:r>
              <a:rPr lang="en-US" sz="135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Aerosol climatology in the Baltimore-Washington metropolitan area:</a:t>
            </a:r>
            <a:endParaRPr lang="en-US" altLang="en-US" sz="135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685800" lvl="1" indent="0">
              <a:defRPr/>
            </a:pPr>
            <a:r>
              <a:rPr lang="en-US" sz="135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	    PM</a:t>
            </a:r>
            <a:r>
              <a:rPr lang="en-US" sz="1350" i="1" baseline="-2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2.5</a:t>
            </a:r>
            <a:r>
              <a:rPr lang="en-US" sz="135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&lt; 10 (fall) to ≥ 18 (summer) </a:t>
            </a:r>
            <a:r>
              <a:rPr lang="en-US" sz="1350" i="1" dirty="0" err="1">
                <a:solidFill>
                  <a:schemeClr val="accent1">
                    <a:lumMod val="75000"/>
                  </a:schemeClr>
                </a:solidFill>
              </a:rPr>
              <a:t>μg</a:t>
            </a:r>
            <a:r>
              <a:rPr lang="en-US" sz="1350" i="1" dirty="0">
                <a:solidFill>
                  <a:schemeClr val="accent1">
                    <a:lumMod val="75000"/>
                  </a:schemeClr>
                </a:solidFill>
              </a:rPr>
              <a:t>/m</a:t>
            </a:r>
            <a:r>
              <a:rPr lang="en-US" sz="1350" i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35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: (clean air to hazy).</a:t>
            </a:r>
            <a:endParaRPr lang="en-US" sz="825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685800" lvl="1" indent="0">
              <a:defRPr/>
            </a:pPr>
            <a:endParaRPr lang="en-US" sz="135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1202531" lvl="2" indent="-216694">
              <a:buFont typeface="Arial" panose="020B0604020202020204" pitchFamily="34" charset="0"/>
              <a:buChar char="•"/>
              <a:defRPr/>
            </a:pPr>
            <a:r>
              <a:rPr lang="en-US" sz="135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aerosol load impacts the Signal-to Noise Ratio (SNR) of the ceilometers and the MLH retrieval?</a:t>
            </a:r>
          </a:p>
          <a:p>
            <a:pPr marL="902494" lvl="1" indent="-216694">
              <a:buFont typeface="Arial" panose="020B0604020202020204" pitchFamily="34" charset="0"/>
              <a:buChar char="•"/>
              <a:defRPr/>
            </a:pPr>
            <a:endParaRPr lang="en-US" sz="1350" i="1" dirty="0">
              <a:solidFill>
                <a:srgbClr val="222222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latin typeface="+mn-lt"/>
              </a:rPr>
              <a:t>Assess the daytime mixing layer height determination from commercial remote sensing technology.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825" dirty="0">
              <a:latin typeface="+mn-lt"/>
            </a:endParaRPr>
          </a:p>
          <a:p>
            <a:pPr marL="1200150" lvl="2">
              <a:buFont typeface="Arial" panose="020B0604020202020204" pitchFamily="34" charset="0"/>
              <a:buChar char="•"/>
              <a:defRPr/>
            </a:pPr>
            <a:r>
              <a:rPr lang="en-US" altLang="en-US" sz="1350" i="1" dirty="0">
                <a:solidFill>
                  <a:schemeClr val="accent1">
                    <a:lumMod val="75000"/>
                  </a:schemeClr>
                </a:solidFill>
              </a:rPr>
              <a:t>MLH from vendor software and a common algorithm.</a:t>
            </a:r>
            <a:endParaRPr lang="en-US" altLang="en-US" sz="825" i="1" dirty="0">
              <a:solidFill>
                <a:schemeClr val="accent1">
                  <a:lumMod val="75000"/>
                </a:schemeClr>
              </a:solidFill>
            </a:endParaRPr>
          </a:p>
          <a:p>
            <a:pPr marL="1028700" lvl="2" indent="0">
              <a:defRPr/>
            </a:pPr>
            <a:endParaRPr lang="en-US" altLang="en-US" sz="135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2">
              <a:buFont typeface="Arial" panose="020B0604020202020204" pitchFamily="34" charset="0"/>
              <a:buChar char="•"/>
              <a:defRPr/>
            </a:pPr>
            <a:r>
              <a:rPr lang="en-US" altLang="en-US" sz="1350" i="1" dirty="0">
                <a:solidFill>
                  <a:schemeClr val="accent1">
                    <a:lumMod val="75000"/>
                  </a:schemeClr>
                </a:solidFill>
              </a:rPr>
              <a:t>Focus on transition time periods.</a:t>
            </a:r>
          </a:p>
          <a:p>
            <a:pPr marL="685800" lvl="1" indent="0">
              <a:defRPr/>
            </a:pPr>
            <a:endParaRPr lang="en-US" sz="13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600075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222222"/>
                </a:solidFill>
                <a:latin typeface="+mn-lt"/>
              </a:rPr>
              <a:t>What additional information can be gained from remote sensing technology (ceilometer, microwave radiometer, </a:t>
            </a:r>
            <a:r>
              <a:rPr lang="en-US" sz="1500" dirty="0" err="1">
                <a:solidFill>
                  <a:srgbClr val="222222"/>
                </a:solidFill>
                <a:latin typeface="+mn-lt"/>
              </a:rPr>
              <a:t>lidar</a:t>
            </a:r>
            <a:r>
              <a:rPr lang="en-US" sz="1500" dirty="0">
                <a:solidFill>
                  <a:srgbClr val="222222"/>
                </a:solidFill>
                <a:latin typeface="+mn-lt"/>
              </a:rPr>
              <a:t>, radar wind profilers, </a:t>
            </a:r>
            <a:r>
              <a:rPr lang="en-US" sz="1500" dirty="0" err="1">
                <a:solidFill>
                  <a:srgbClr val="222222"/>
                </a:solidFill>
                <a:latin typeface="+mn-lt"/>
              </a:rPr>
              <a:t>etc</a:t>
            </a:r>
            <a:r>
              <a:rPr lang="en-US" sz="1500" dirty="0">
                <a:solidFill>
                  <a:srgbClr val="222222"/>
                </a:solidFill>
                <a:latin typeface="+mn-lt"/>
              </a:rPr>
              <a:t>), such as elevated layers aloft and entrainment?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737372" y="640557"/>
            <a:ext cx="1610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/>
              <a:t>Objectives:</a:t>
            </a:r>
          </a:p>
        </p:txBody>
      </p:sp>
    </p:spTree>
    <p:extLst>
      <p:ext uri="{BB962C8B-B14F-4D97-AF65-F5344CB8AC3E}">
        <p14:creationId xmlns:p14="http://schemas.microsoft.com/office/powerpoint/2010/main" val="37051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1077</Words>
  <Application>Microsoft Office PowerPoint</Application>
  <PresentationFormat>On-screen Show (16:9)</PresentationFormat>
  <Paragraphs>182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Microsoft YaHei</vt:lpstr>
      <vt:lpstr>MS PGothic</vt:lpstr>
      <vt:lpstr>Arial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Measuring Our Changing World: </vt:lpstr>
      <vt:lpstr>PowerPoint Presentation</vt:lpstr>
      <vt:lpstr>Mixing Layer Height</vt:lpstr>
      <vt:lpstr>Observations Lead The Way</vt:lpstr>
      <vt:lpstr>Ad-hoc Ceilometer Evaluation Study (ACES)</vt:lpstr>
      <vt:lpstr>PowerPoint Presentation</vt:lpstr>
      <vt:lpstr>PowerPoint Presentation</vt:lpstr>
      <vt:lpstr>PowerPoint Presentation</vt:lpstr>
      <vt:lpstr>PowerPoint Presentation</vt:lpstr>
      <vt:lpstr>Evaluation and Development of Automated MLH Algorithms and Methodologies  Results</vt:lpstr>
      <vt:lpstr>PowerPoint Presentation</vt:lpstr>
      <vt:lpstr>PowerPoint Presentation</vt:lpstr>
      <vt:lpstr>PowerPoint Presentation</vt:lpstr>
      <vt:lpstr>Acknowledgements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Lord</dc:creator>
  <cp:lastModifiedBy>Ruben Delgado</cp:lastModifiedBy>
  <cp:revision>9</cp:revision>
  <dcterms:created xsi:type="dcterms:W3CDTF">2019-02-27T15:38:32Z</dcterms:created>
  <dcterms:modified xsi:type="dcterms:W3CDTF">2019-04-26T12:37:44Z</dcterms:modified>
</cp:coreProperties>
</file>