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2" r:id="rId3"/>
    <p:sldId id="300" r:id="rId4"/>
    <p:sldId id="258" r:id="rId5"/>
    <p:sldId id="299" r:id="rId6"/>
    <p:sldId id="301" r:id="rId7"/>
    <p:sldId id="259" r:id="rId8"/>
    <p:sldId id="320" r:id="rId9"/>
    <p:sldId id="278" r:id="rId10"/>
    <p:sldId id="311" r:id="rId11"/>
    <p:sldId id="263" r:id="rId12"/>
    <p:sldId id="325" r:id="rId13"/>
    <p:sldId id="271" r:id="rId14"/>
    <p:sldId id="321" r:id="rId15"/>
    <p:sldId id="326" r:id="rId16"/>
    <p:sldId id="275" r:id="rId17"/>
    <p:sldId id="322" r:id="rId18"/>
    <p:sldId id="3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84"/>
    <p:restoredTop sz="94608"/>
  </p:normalViewPr>
  <p:slideViewPr>
    <p:cSldViewPr snapToGrid="0" snapToObjects="1">
      <p:cViewPr varScale="1">
        <p:scale>
          <a:sx n="153" d="100"/>
          <a:sy n="153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9779-2F7B-9749-9167-BE871BE09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17F44-FC1F-5F46-ADDE-17863CA56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BB10C-0596-764C-916F-F21D3586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45B55-00F9-3A4D-B871-6E962F52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9492E-2F9D-D749-8644-3544C33B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5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1B5D-0F57-D44F-89FE-3A314D0B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67A48-0E58-8841-BCC7-A2B030856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13ADD-3B10-C54E-9598-5266E02D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83F47-A893-3242-A881-D546ABEE5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6474F-8865-D247-B1FE-C4E7A180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1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4985B-764E-AA4A-A6EC-DD2170829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FFA03-9234-5449-947D-B3815611E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9B8B-2D3E-8D4A-A890-8CBFED81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B7DB2-992A-0749-B5D4-707849E5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53D3C-D4FC-F047-9B76-B971F3B12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82724-C102-D74A-B757-535025F5D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01CC7-C43E-BB46-AF81-08CED49C7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8125B-41B7-3D42-A85B-459953B93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C4609-ED75-9842-881B-576824F5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7E5B8-024F-2146-B666-6B3AC3B8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8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D77C-A8F1-CF47-863A-3514F874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7A8B7-21DC-564B-91F2-C62EE45D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A14EA-9F17-B04A-AEB8-4552444AA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8A30-F09B-464E-9295-87CF62E0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316A5-9C71-EA41-8FE4-3DFFCE07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4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A8B9-D724-4649-9F75-83789B3C8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77D16-2721-EA44-8F06-FE3FD32E9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7B9A6-89EA-5A4B-AB9E-591C702EF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7774B-6F20-8B4F-98EF-411A1865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2A116-7CAD-DC40-9476-F0F4448E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442CA-C385-D347-8F1A-4767B902E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1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536DB-E35F-FC48-93E3-AB267227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1FB1E-1115-4D49-888A-A4C86BB47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603A1-4B7F-814E-A276-66D0B6089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E442AF-6F0F-164F-9ECF-3AD3D694B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AF388E-F94B-A74F-9EDD-6A6F66EB3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7317E3-4121-5F45-82F5-35B86AA8E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C93206-5171-B242-A019-C19079C7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D2158-AC25-FB4D-8933-BFE32DE9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38688-3B97-0840-89CD-AF1695A43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6108F-8F24-6542-96BF-29AFC07F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E03C2-DDC8-BC45-9766-6A379799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C4195-C5CA-6F4A-9AC8-FFFC5798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7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A5360-DF80-BA4D-816A-1A66BEC37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11852-F9C8-4744-B215-DAB4D2CA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D5E51-411A-1249-9FBD-B94B7260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0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6D888-2FB2-3D44-A91E-12ED0F4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BC6EC-3BA2-A744-B2B5-AFD8A36B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0D4B4-18E9-BD40-9ECE-DEC02CB0B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B6B6D-1AC2-7E4E-9517-E57B570E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FC030-1E94-BA44-97A4-F8764208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3D764-A8E8-354B-A04D-D79D73A3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254B1-7BD7-084A-BACD-8C8344ED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4D0461-CC54-1A4A-929E-CFE7EF18B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9BAEE-905B-2748-B1A9-E8AF4AE52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1F9CF-0752-C345-9609-A0D08CA0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FA861-3C2D-0A49-AD19-282AF14B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A1291-8840-CF43-AE8D-B97B4CF4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4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C2CA3-5D0F-534E-ACDF-17D89755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2748A-519A-3E45-AEB0-226722F2F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E52B5-D309-164C-8EDF-529CDF52B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277AC-2FCB-8C40-8FDC-44E32F86D10F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522DD-3310-4C43-A14B-99827FDC5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F1678-1B02-844D-BB8B-6FD5F406D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361F-21AE-DE4A-96EE-2F5D5DC2A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1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394" y="2146711"/>
            <a:ext cx="11261558" cy="1447582"/>
          </a:xfr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Spaceborne observations of sun glint and near-cloud aerosols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79" y="4212755"/>
            <a:ext cx="9282356" cy="1447582"/>
          </a:xfrm>
        </p:spPr>
        <p:txBody>
          <a:bodyPr>
            <a:normAutofit/>
          </a:bodyPr>
          <a:lstStyle/>
          <a:p>
            <a:r>
              <a:rPr lang="en-US" sz="2000" dirty="0" err="1"/>
              <a:t>Tamás</a:t>
            </a:r>
            <a:r>
              <a:rPr lang="en-US" sz="2000" dirty="0"/>
              <a:t> Várnai</a:t>
            </a:r>
            <a:r>
              <a:rPr lang="en-US" sz="2000" baseline="30000" dirty="0"/>
              <a:t>1,2</a:t>
            </a:r>
            <a:r>
              <a:rPr lang="en-US" sz="2000" dirty="0"/>
              <a:t>, Alexander Marshak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Guoyong</a:t>
            </a:r>
            <a:r>
              <a:rPr lang="en-US" sz="2000" dirty="0"/>
              <a:t> Wen</a:t>
            </a:r>
            <a:r>
              <a:rPr lang="en-US" sz="2000" baseline="30000" dirty="0"/>
              <a:t>1,3</a:t>
            </a:r>
            <a:r>
              <a:rPr lang="en-US" sz="2000" dirty="0"/>
              <a:t>, </a:t>
            </a:r>
            <a:r>
              <a:rPr lang="en-US" sz="2000" dirty="0" err="1"/>
              <a:t>Weidong</a:t>
            </a:r>
            <a:r>
              <a:rPr lang="en-US" sz="2000" dirty="0"/>
              <a:t> Yang</a:t>
            </a:r>
            <a:r>
              <a:rPr lang="en-US" sz="2000" baseline="30000" dirty="0"/>
              <a:t>1,4</a:t>
            </a:r>
            <a:r>
              <a:rPr lang="en-US" sz="2000" dirty="0"/>
              <a:t>, Thomas Eck</a:t>
            </a:r>
            <a:r>
              <a:rPr lang="en-US" sz="2000" baseline="30000" dirty="0"/>
              <a:t>1,4</a:t>
            </a:r>
            <a:r>
              <a:rPr lang="en-US" sz="2000" dirty="0"/>
              <a:t>, Robert Levy</a:t>
            </a:r>
            <a:r>
              <a:rPr lang="en-US" sz="2000" baseline="30000" dirty="0"/>
              <a:t>1</a:t>
            </a:r>
            <a:r>
              <a:rPr lang="en-US" sz="2000" dirty="0"/>
              <a:t>, Alexander Kostinski</a:t>
            </a:r>
            <a:r>
              <a:rPr lang="en-US" sz="2000" baseline="30000" dirty="0"/>
              <a:t>5</a:t>
            </a:r>
          </a:p>
          <a:p>
            <a:r>
              <a:rPr lang="en-US" sz="1800" dirty="0"/>
              <a:t>1: NASA GSFC,  2: UMBC JCET, 3: Morgan State Univ., 4: USRA, 5: Michigan Technological University</a:t>
            </a:r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7" y="277096"/>
            <a:ext cx="1282235" cy="1089681"/>
          </a:xfrm>
          <a:prstGeom prst="rect">
            <a:avLst/>
          </a:prstGeom>
        </p:spPr>
      </p:pic>
      <p:pic>
        <p:nvPicPr>
          <p:cNvPr id="6" name="Picture 5" descr="JCE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379" y="277095"/>
            <a:ext cx="1111952" cy="10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77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6CC7-88D4-1B45-AA80-2D08C141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280516"/>
            <a:ext cx="11575473" cy="1325563"/>
          </a:xfrm>
        </p:spPr>
        <p:txBody>
          <a:bodyPr>
            <a:normAutofit/>
          </a:bodyPr>
          <a:lstStyle/>
          <a:p>
            <a:r>
              <a:rPr lang="en-US" dirty="0"/>
              <a:t>EPIC can be used as quasi multi-angle instrument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0A2F0-2303-1B45-98CA-AB1DE1EF9D41}"/>
              </a:ext>
            </a:extLst>
          </p:cNvPr>
          <p:cNvSpPr txBox="1"/>
          <p:nvPr/>
        </p:nvSpPr>
        <p:spPr>
          <a:xfrm>
            <a:off x="816897" y="5657013"/>
            <a:ext cx="1024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are the prevalence, size, and tilt of horizontally oriented ice crystals, and how do these crystals affect cloud albedo?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1848F3-44C0-C449-9DD9-AF2A2DE16430}"/>
              </a:ext>
            </a:extLst>
          </p:cNvPr>
          <p:cNvGrpSpPr/>
          <p:nvPr/>
        </p:nvGrpSpPr>
        <p:grpSpPr>
          <a:xfrm>
            <a:off x="334695" y="2271332"/>
            <a:ext cx="3395893" cy="2813487"/>
            <a:chOff x="6605019" y="1669164"/>
            <a:chExt cx="3395893" cy="2813487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82151794-7734-D14E-87BE-20FEC862CFF7}"/>
                </a:ext>
              </a:extLst>
            </p:cNvPr>
            <p:cNvSpPr/>
            <p:nvPr/>
          </p:nvSpPr>
          <p:spPr>
            <a:xfrm>
              <a:off x="6605019" y="1669164"/>
              <a:ext cx="762000" cy="743228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906842-AEEA-694A-9A7B-98F0445CD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0886" y="4082601"/>
              <a:ext cx="736600" cy="40005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056AEC-CF39-6E40-847F-5ABEB7F5A376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233993" y="2567719"/>
              <a:ext cx="809372" cy="172205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8F3BB1D-9C80-744C-84AC-3A1DE91DEC7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29162" y="2567719"/>
              <a:ext cx="803485" cy="170952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5EF12B-11FB-A547-A496-E282B39163D4}"/>
                </a:ext>
              </a:extLst>
            </p:cNvPr>
            <p:cNvCxnSpPr/>
            <p:nvPr/>
          </p:nvCxnSpPr>
          <p:spPr>
            <a:xfrm flipV="1">
              <a:off x="8029162" y="2567719"/>
              <a:ext cx="1064734" cy="1706161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n 10">
              <a:extLst>
                <a:ext uri="{FF2B5EF4-FFF2-40B4-BE49-F238E27FC236}">
                  <a16:creationId xmlns:a16="http://schemas.microsoft.com/office/drawing/2014/main" id="{24637653-2B1B-0045-8024-09F29DCF4C08}"/>
                </a:ext>
              </a:extLst>
            </p:cNvPr>
            <p:cNvSpPr/>
            <p:nvPr/>
          </p:nvSpPr>
          <p:spPr>
            <a:xfrm rot="12936569">
              <a:off x="9190416" y="2032175"/>
              <a:ext cx="279400" cy="52070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0D4FA3-6BD5-054F-AFEB-A1A749347A92}"/>
                </a:ext>
              </a:extLst>
            </p:cNvPr>
            <p:cNvSpPr txBox="1"/>
            <p:nvPr/>
          </p:nvSpPr>
          <p:spPr>
            <a:xfrm>
              <a:off x="8872435" y="1692891"/>
              <a:ext cx="960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DSCOVR</a:t>
              </a: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7EFFCD38-4D91-C842-A362-05E770275667}"/>
                </a:ext>
              </a:extLst>
            </p:cNvPr>
            <p:cNvSpPr/>
            <p:nvPr/>
          </p:nvSpPr>
          <p:spPr>
            <a:xfrm>
              <a:off x="8617907" y="2818355"/>
              <a:ext cx="267054" cy="175365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8063DD-409F-7846-AE43-797F9224F42F}"/>
                </a:ext>
              </a:extLst>
            </p:cNvPr>
            <p:cNvSpPr txBox="1"/>
            <p:nvPr/>
          </p:nvSpPr>
          <p:spPr>
            <a:xfrm>
              <a:off x="8805264" y="2845817"/>
              <a:ext cx="119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Glint angle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04091A-4436-2548-9F75-2E8A8B92DF0E}"/>
              </a:ext>
            </a:extLst>
          </p:cNvPr>
          <p:cNvSpPr txBox="1"/>
          <p:nvPr/>
        </p:nvSpPr>
        <p:spPr>
          <a:xfrm>
            <a:off x="1661104" y="1406440"/>
            <a:ext cx="8553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Statistically, how bright and wide are glints at various wavelengths?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0F27DA-1DF3-DA4A-BC6A-16FBD2E59E36}"/>
              </a:ext>
            </a:extLst>
          </p:cNvPr>
          <p:cNvSpPr txBox="1"/>
          <p:nvPr/>
        </p:nvSpPr>
        <p:spPr>
          <a:xfrm>
            <a:off x="1111827" y="43745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7D0D2D-E984-EF49-ACA6-E13510051681}"/>
              </a:ext>
            </a:extLst>
          </p:cNvPr>
          <p:cNvGrpSpPr/>
          <p:nvPr/>
        </p:nvGrpSpPr>
        <p:grpSpPr>
          <a:xfrm>
            <a:off x="8037918" y="2081536"/>
            <a:ext cx="3612997" cy="3360644"/>
            <a:chOff x="6513671" y="3015524"/>
            <a:chExt cx="3928729" cy="36391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CF19D3-2B06-294A-875E-3A4EDCD62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3671" y="3015524"/>
              <a:ext cx="3928729" cy="363918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589218-14F4-F04E-BFA1-705593EFFDDF}"/>
                </a:ext>
              </a:extLst>
            </p:cNvPr>
            <p:cNvSpPr txBox="1"/>
            <p:nvPr/>
          </p:nvSpPr>
          <p:spPr>
            <a:xfrm>
              <a:off x="8586677" y="3199335"/>
              <a:ext cx="16376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All oceans, 1 year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59DE4AC-ADAD-6E4D-877D-6A66CD26C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190" y="2083468"/>
            <a:ext cx="3525386" cy="33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6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440" y="6396335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 1, 2018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8587" y="78026"/>
            <a:ext cx="11901487" cy="1325563"/>
          </a:xfrm>
        </p:spPr>
        <p:txBody>
          <a:bodyPr/>
          <a:lstStyle/>
          <a:p>
            <a:r>
              <a:rPr lang="en-US" dirty="0"/>
              <a:t>Most clear areas are not too far from clouds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895578" y="1221134"/>
            <a:ext cx="4729212" cy="5279873"/>
            <a:chOff x="5010614" y="1905000"/>
            <a:chExt cx="3599986" cy="4019162"/>
          </a:xfrm>
        </p:grpSpPr>
        <p:pic>
          <p:nvPicPr>
            <p:cNvPr id="10" name="Picture 9" descr="Picture 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0614" y="1905000"/>
              <a:ext cx="3599986" cy="4019162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545820" y="3962400"/>
              <a:ext cx="640378" cy="1464113"/>
              <a:chOff x="5545820" y="3962400"/>
              <a:chExt cx="640378" cy="1464113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545820" y="3962400"/>
                <a:ext cx="640378" cy="1588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5441335" y="4694854"/>
                <a:ext cx="1461731" cy="1588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000C0A-E09B-EA4B-AD62-20D773A54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00" y="1221134"/>
            <a:ext cx="4903704" cy="49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8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BD12-2395-424E-B447-A9EBD164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22" y="260429"/>
            <a:ext cx="11635408" cy="1325563"/>
          </a:xfrm>
        </p:spPr>
        <p:txBody>
          <a:bodyPr/>
          <a:lstStyle/>
          <a:p>
            <a:r>
              <a:rPr lang="en-US" dirty="0"/>
              <a:t>Aerosol remote sensing is especially difficult near clouds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27556-1113-1E4E-8446-7596E9F70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1" y="1690688"/>
            <a:ext cx="4881563" cy="3661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A56045-D5E6-B24F-9E5E-1CF95ED15A1A}"/>
              </a:ext>
            </a:extLst>
          </p:cNvPr>
          <p:cNvSpPr txBox="1"/>
          <p:nvPr/>
        </p:nvSpPr>
        <p:spPr>
          <a:xfrm>
            <a:off x="1715795" y="5351859"/>
            <a:ext cx="227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Saharan dust &amp; clouds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40FC7-C6DB-C941-B930-9F71DBECDF0E}"/>
              </a:ext>
            </a:extLst>
          </p:cNvPr>
          <p:cNvSpPr txBox="1"/>
          <p:nvPr/>
        </p:nvSpPr>
        <p:spPr>
          <a:xfrm>
            <a:off x="0" y="6488668"/>
            <a:ext cx="324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from G-IV, J. </a:t>
            </a:r>
            <a:r>
              <a:rPr lang="en-US" dirty="0" err="1"/>
              <a:t>Dunion</a:t>
            </a:r>
            <a:r>
              <a:rPr lang="en-US" dirty="0"/>
              <a:t>, NOAA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F6F8F4-D4CD-FA49-BDDB-1FC35AF56950}"/>
              </a:ext>
            </a:extLst>
          </p:cNvPr>
          <p:cNvGrpSpPr/>
          <p:nvPr/>
        </p:nvGrpSpPr>
        <p:grpSpPr>
          <a:xfrm>
            <a:off x="6320443" y="1690688"/>
            <a:ext cx="5810680" cy="5167312"/>
            <a:chOff x="6320443" y="1690688"/>
            <a:chExt cx="5810680" cy="51673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5AF1C6-5FED-C14B-BEDE-9B8B878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443" y="1690688"/>
              <a:ext cx="5506403" cy="36611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FCBFD2-02E0-CA4E-86BC-7ED81A4AED85}"/>
                </a:ext>
              </a:extLst>
            </p:cNvPr>
            <p:cNvSpPr txBox="1"/>
            <p:nvPr/>
          </p:nvSpPr>
          <p:spPr>
            <a:xfrm>
              <a:off x="8717542" y="5351860"/>
              <a:ext cx="1207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Arctic haze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CBB7E2-D04E-054C-A64B-977493B1F823}"/>
                </a:ext>
              </a:extLst>
            </p:cNvPr>
            <p:cNvSpPr txBox="1"/>
            <p:nvPr/>
          </p:nvSpPr>
          <p:spPr>
            <a:xfrm>
              <a:off x="8550912" y="6488668"/>
              <a:ext cx="3580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View from DC-8; A. </a:t>
              </a:r>
              <a:r>
                <a:rPr lang="en-US" dirty="0" err="1"/>
                <a:t>Wisthaler</a:t>
              </a:r>
              <a:r>
                <a:rPr lang="en-US" dirty="0"/>
                <a:t>, NOAA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35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9E3EEC-2D10-3948-BAF7-41B268164217}"/>
              </a:ext>
            </a:extLst>
          </p:cNvPr>
          <p:cNvSpPr/>
          <p:nvPr/>
        </p:nvSpPr>
        <p:spPr>
          <a:xfrm>
            <a:off x="4394200" y="6135469"/>
            <a:ext cx="1685130" cy="96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214B6B-98EE-4843-8DD5-7B4DD953255B}"/>
              </a:ext>
            </a:extLst>
          </p:cNvPr>
          <p:cNvGrpSpPr/>
          <p:nvPr/>
        </p:nvGrpSpPr>
        <p:grpSpPr>
          <a:xfrm>
            <a:off x="4466602" y="6035453"/>
            <a:ext cx="1572972" cy="369332"/>
            <a:chOff x="5262752" y="6411632"/>
            <a:chExt cx="1572972" cy="36933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DA2D7F-AD6C-1A4A-97A5-BEF3F83E972B}"/>
                </a:ext>
              </a:extLst>
            </p:cNvPr>
            <p:cNvCxnSpPr/>
            <p:nvPr/>
          </p:nvCxnSpPr>
          <p:spPr>
            <a:xfrm>
              <a:off x="5262752" y="6602948"/>
              <a:ext cx="15729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65FC5F-4C74-4E49-A7CD-D5EC0CB697DF}"/>
                </a:ext>
              </a:extLst>
            </p:cNvPr>
            <p:cNvSpPr txBox="1"/>
            <p:nvPr/>
          </p:nvSpPr>
          <p:spPr>
            <a:xfrm>
              <a:off x="5706364" y="6411632"/>
              <a:ext cx="760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37 km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F7D118-B483-A244-970A-EEE73DD1EE19}"/>
              </a:ext>
            </a:extLst>
          </p:cNvPr>
          <p:cNvGrpSpPr/>
          <p:nvPr/>
        </p:nvGrpSpPr>
        <p:grpSpPr>
          <a:xfrm>
            <a:off x="6792112" y="5998986"/>
            <a:ext cx="1572972" cy="369332"/>
            <a:chOff x="5262752" y="6411632"/>
            <a:chExt cx="1572972" cy="36933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262752" y="6602948"/>
              <a:ext cx="15729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706364" y="6411632"/>
              <a:ext cx="760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37 km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4F32E-9EC2-9B43-832A-E24691D7CE06}"/>
              </a:ext>
            </a:extLst>
          </p:cNvPr>
          <p:cNvGrpSpPr/>
          <p:nvPr/>
        </p:nvGrpSpPr>
        <p:grpSpPr>
          <a:xfrm>
            <a:off x="128587" y="1075347"/>
            <a:ext cx="11794808" cy="5802531"/>
            <a:chOff x="128587" y="1055469"/>
            <a:chExt cx="11794808" cy="58025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8354D0-00ED-4D41-BE75-36C039E68F0A}"/>
                </a:ext>
              </a:extLst>
            </p:cNvPr>
            <p:cNvGrpSpPr/>
            <p:nvPr/>
          </p:nvGrpSpPr>
          <p:grpSpPr>
            <a:xfrm>
              <a:off x="6696075" y="1055469"/>
              <a:ext cx="5227320" cy="5346181"/>
              <a:chOff x="6696075" y="1055469"/>
              <a:chExt cx="5227320" cy="5346181"/>
            </a:xfrm>
          </p:grpSpPr>
          <p:pic>
            <p:nvPicPr>
              <p:cNvPr id="3" name="Picture 2" descr="emas_with_cpl_A2013242_1759_section1.png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" r="39996" b="3939"/>
              <a:stretch/>
            </p:blipFill>
            <p:spPr>
              <a:xfrm>
                <a:off x="6696075" y="1174330"/>
                <a:ext cx="5227320" cy="522732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0228503" y="1055469"/>
                <a:ext cx="15729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AOD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8523249" y="1058466"/>
                <a:ext cx="15729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Cloud mask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817995" y="1055469"/>
                <a:ext cx="15729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RGB image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89DF6D-8775-9B4A-B990-78D9FA96D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198" b="863"/>
            <a:stretch/>
          </p:blipFill>
          <p:spPr>
            <a:xfrm>
              <a:off x="128587" y="1280160"/>
              <a:ext cx="6073059" cy="55778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091D81-269F-7D4A-9EE9-B6D015BE968A}"/>
                </a:ext>
              </a:extLst>
            </p:cNvPr>
            <p:cNvSpPr txBox="1"/>
            <p:nvPr/>
          </p:nvSpPr>
          <p:spPr>
            <a:xfrm>
              <a:off x="4481202" y="1271277"/>
              <a:ext cx="15729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AOD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625972-911C-954A-B4B2-4A1CA445CAA1}"/>
                </a:ext>
              </a:extLst>
            </p:cNvPr>
            <p:cNvSpPr txBox="1"/>
            <p:nvPr/>
          </p:nvSpPr>
          <p:spPr>
            <a:xfrm>
              <a:off x="2861331" y="1275695"/>
              <a:ext cx="15729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Cloud mask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E1985D-489B-9F45-A1C4-918A7C6D6D60}"/>
                </a:ext>
              </a:extLst>
            </p:cNvPr>
            <p:cNvSpPr txBox="1"/>
            <p:nvPr/>
          </p:nvSpPr>
          <p:spPr>
            <a:xfrm>
              <a:off x="1258588" y="1271277"/>
              <a:ext cx="15729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RGB image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96970" y="6368318"/>
            <a:ext cx="650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NASA ER-2 </a:t>
            </a:r>
            <a:r>
              <a:rPr lang="en-US" dirty="0" err="1"/>
              <a:t>eMAS</a:t>
            </a:r>
            <a:r>
              <a:rPr lang="en-US" dirty="0"/>
              <a:t>, SEAC4RS, Kentucky &amp; Alabama, August 30, 2013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DD5E36-6040-B548-AE4A-2C0C59BE69C5}"/>
              </a:ext>
            </a:extLst>
          </p:cNvPr>
          <p:cNvSpPr/>
          <p:nvPr/>
        </p:nvSpPr>
        <p:spPr>
          <a:xfrm>
            <a:off x="1258588" y="6061819"/>
            <a:ext cx="1751312" cy="310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120" y="34732"/>
            <a:ext cx="1197041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Aerosols are different near clouds; ignoring this would underestimate aerosol direct and indirect radiative effects</a:t>
            </a:r>
          </a:p>
        </p:txBody>
      </p:sp>
    </p:spTree>
    <p:extLst>
      <p:ext uri="{BB962C8B-B14F-4D97-AF65-F5344CB8AC3E}">
        <p14:creationId xmlns:p14="http://schemas.microsoft.com/office/powerpoint/2010/main" val="3156828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587" y="52626"/>
            <a:ext cx="11901487" cy="1325563"/>
          </a:xfrm>
        </p:spPr>
        <p:txBody>
          <a:bodyPr/>
          <a:lstStyle/>
          <a:p>
            <a:r>
              <a:rPr lang="en-US" dirty="0"/>
              <a:t>AOD increases near clouds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-1" b="-980"/>
          <a:stretch/>
        </p:blipFill>
        <p:spPr>
          <a:xfrm>
            <a:off x="6472769" y="1434915"/>
            <a:ext cx="4748064" cy="44303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587" y="6393060"/>
            <a:ext cx="2128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Sept. 14-29, 2002-2011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27D8E-F287-2141-B273-D0F469B0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02" y="2486878"/>
            <a:ext cx="5537200" cy="2108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7EF06B-30C8-5B41-9CCE-59B8C1B1DF7D}"/>
              </a:ext>
            </a:extLst>
          </p:cNvPr>
          <p:cNvSpPr txBox="1"/>
          <p:nvPr/>
        </p:nvSpPr>
        <p:spPr>
          <a:xfrm>
            <a:off x="4350232" y="6023728"/>
            <a:ext cx="755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Retrieved 0.55 µm AOD is 50% higher in the half of data that is closer to clouds</a:t>
            </a:r>
          </a:p>
        </p:txBody>
      </p:sp>
    </p:spTree>
    <p:extLst>
      <p:ext uri="{BB962C8B-B14F-4D97-AF65-F5344CB8AC3E}">
        <p14:creationId xmlns:p14="http://schemas.microsoft.com/office/powerpoint/2010/main" val="67896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93EB-3C08-314D-97B3-FC92CBF09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" y="375064"/>
            <a:ext cx="11917017" cy="1325563"/>
          </a:xfrm>
        </p:spPr>
        <p:txBody>
          <a:bodyPr/>
          <a:lstStyle/>
          <a:p>
            <a:r>
              <a:rPr lang="en-US" dirty="0"/>
              <a:t>Cloud effects on size distributions are more complex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F1042A-6921-844B-B682-F2DAD46F172C}"/>
              </a:ext>
            </a:extLst>
          </p:cNvPr>
          <p:cNvGrpSpPr/>
          <p:nvPr/>
        </p:nvGrpSpPr>
        <p:grpSpPr>
          <a:xfrm>
            <a:off x="3255368" y="1955377"/>
            <a:ext cx="4846320" cy="3797399"/>
            <a:chOff x="1005840" y="1350692"/>
            <a:chExt cx="4846320" cy="37973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59CE45-552D-AD44-9DA7-FC590623C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555" r="13106" b="11184"/>
            <a:stretch/>
          </p:blipFill>
          <p:spPr>
            <a:xfrm>
              <a:off x="1005840" y="1350692"/>
              <a:ext cx="4846320" cy="3200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FC1B2E-EA81-A648-9770-96C985AEE194}"/>
                </a:ext>
              </a:extLst>
            </p:cNvPr>
            <p:cNvSpPr txBox="1"/>
            <p:nvPr/>
          </p:nvSpPr>
          <p:spPr>
            <a:xfrm>
              <a:off x="1016462" y="4501760"/>
              <a:ext cx="47957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AOD increases more with CF for</a:t>
              </a:r>
            </a:p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Coarse mode                                           </a:t>
              </a:r>
              <a:r>
                <a:rPr lang="en-US" dirty="0">
                  <a:solidFill>
                    <a:srgbClr val="C00000"/>
                  </a:solidFill>
                </a:rPr>
                <a:t>Small mode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587203-DB68-6C47-B8E9-820263459C87}"/>
              </a:ext>
            </a:extLst>
          </p:cNvPr>
          <p:cNvSpPr txBox="1"/>
          <p:nvPr/>
        </p:nvSpPr>
        <p:spPr>
          <a:xfrm>
            <a:off x="0" y="6477000"/>
            <a:ext cx="2532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MODIS Aqua, JJA 2012-2014</a:t>
            </a:r>
          </a:p>
        </p:txBody>
      </p:sp>
    </p:spTree>
    <p:extLst>
      <p:ext uri="{BB962C8B-B14F-4D97-AF65-F5344CB8AC3E}">
        <p14:creationId xmlns:p14="http://schemas.microsoft.com/office/powerpoint/2010/main" val="136603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51267" y="6497142"/>
            <a:ext cx="4481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Global oceans, 60°N </a:t>
            </a:r>
            <a:r>
              <a:rPr lang="mr-IN" sz="1600" dirty="0"/>
              <a:t>–</a:t>
            </a:r>
            <a:r>
              <a:rPr lang="en-US" sz="1600" dirty="0"/>
              <a:t> 60°S, Nov. 2006 - Oct. 2007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989638" y="2058992"/>
            <a:ext cx="3853863" cy="3584686"/>
            <a:chOff x="1903511" y="1676400"/>
            <a:chExt cx="4817329" cy="44808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400" y="1676400"/>
              <a:ext cx="4663440" cy="44500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819400" y="5787926"/>
              <a:ext cx="3657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    Distance to nearest cloud [km]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397877" y="3340531"/>
              <a:ext cx="3657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Relative enhancement</a:t>
              </a:r>
            </a:p>
            <a:p>
              <a:pPr algn="ctr"/>
              <a:r>
                <a:rPr lang="en-US" dirty="0"/>
                <a:t>in particle scattering [%]</a:t>
              </a:r>
            </a:p>
          </p:txBody>
        </p:sp>
      </p:grpSp>
      <p:grpSp>
        <p:nvGrpSpPr>
          <p:cNvPr id="7" name="Group 66"/>
          <p:cNvGrpSpPr>
            <a:grpSpLocks noChangeAspect="1"/>
          </p:cNvGrpSpPr>
          <p:nvPr/>
        </p:nvGrpSpPr>
        <p:grpSpPr>
          <a:xfrm>
            <a:off x="2229976" y="2586607"/>
            <a:ext cx="1815941" cy="2456263"/>
            <a:chOff x="4267200" y="2251170"/>
            <a:chExt cx="3124200" cy="422583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267200" y="2251170"/>
              <a:ext cx="3124200" cy="219097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267200" y="4161142"/>
              <a:ext cx="3124200" cy="2313143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66CC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23"/>
            <p:cNvSpPr>
              <a:spLocks noChangeArrowheads="1"/>
            </p:cNvSpPr>
            <p:nvPr/>
          </p:nvSpPr>
          <p:spPr bwMode="auto">
            <a:xfrm>
              <a:off x="4423742" y="5316356"/>
              <a:ext cx="1396935" cy="202265"/>
            </a:xfrm>
            <a:prstGeom prst="cloudCallout">
              <a:avLst>
                <a:gd name="adj1" fmla="val 5556"/>
                <a:gd name="adj2" fmla="val 9731"/>
              </a:avLst>
            </a:prstGeom>
            <a:solidFill>
              <a:srgbClr val="AAE5F9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pic>
          <p:nvPicPr>
            <p:cNvPr id="11" name="Picture 10" descr="TN-CALIPSO(WideFull)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1572" y="2667000"/>
              <a:ext cx="1085028" cy="868022"/>
            </a:xfrm>
            <a:prstGeom prst="rect">
              <a:avLst/>
            </a:prstGeom>
          </p:spPr>
        </p:pic>
        <p:sp>
          <p:nvSpPr>
            <p:cNvPr id="12" name="Isosceles Triangle 34"/>
            <p:cNvSpPr/>
            <p:nvPr/>
          </p:nvSpPr>
          <p:spPr>
            <a:xfrm>
              <a:off x="6016477" y="3170735"/>
              <a:ext cx="576820" cy="2696665"/>
            </a:xfrm>
            <a:prstGeom prst="triangle">
              <a:avLst>
                <a:gd name="adj" fmla="val 5172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flipV="1">
              <a:off x="4267200" y="5777898"/>
              <a:ext cx="3124200" cy="699102"/>
            </a:xfrm>
            <a:prstGeom prst="flowChartDocument">
              <a:avLst/>
            </a:prstGeom>
            <a:solidFill>
              <a:srgbClr val="00462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" name="Group 67"/>
          <p:cNvGrpSpPr>
            <a:grpSpLocks noChangeAspect="1"/>
          </p:cNvGrpSpPr>
          <p:nvPr/>
        </p:nvGrpSpPr>
        <p:grpSpPr>
          <a:xfrm>
            <a:off x="257559" y="2589668"/>
            <a:ext cx="1814939" cy="2454906"/>
            <a:chOff x="720632" y="2266654"/>
            <a:chExt cx="3124200" cy="4225830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20632" y="2266654"/>
              <a:ext cx="3124200" cy="219097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20632" y="4176626"/>
              <a:ext cx="3124200" cy="2313143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66CC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 flipV="1">
              <a:off x="720632" y="5793382"/>
              <a:ext cx="3124200" cy="699102"/>
            </a:xfrm>
            <a:prstGeom prst="flowChartDocument">
              <a:avLst/>
            </a:prstGeom>
            <a:solidFill>
              <a:srgbClr val="00462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800148" y="3240492"/>
              <a:ext cx="266652" cy="26470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" name="Picture 15" descr="TerraPosterNAS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81932" y="2285659"/>
              <a:ext cx="1152836" cy="885076"/>
            </a:xfrm>
            <a:prstGeom prst="rect">
              <a:avLst/>
            </a:prstGeom>
            <a:noFill/>
          </p:spPr>
        </p:pic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 flipV="1">
              <a:off x="2588519" y="2931818"/>
              <a:ext cx="128682" cy="3276952"/>
            </a:xfrm>
            <a:prstGeom prst="can">
              <a:avLst>
                <a:gd name="adj" fmla="val 84453"/>
              </a:avLst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21" name="Group 18"/>
            <p:cNvGrpSpPr>
              <a:grpSpLocks/>
            </p:cNvGrpSpPr>
            <p:nvPr/>
          </p:nvGrpSpPr>
          <p:grpSpPr bwMode="auto">
            <a:xfrm>
              <a:off x="1037695" y="3558973"/>
              <a:ext cx="1614502" cy="1791871"/>
              <a:chOff x="3089" y="2010"/>
              <a:chExt cx="1217" cy="1320"/>
            </a:xfrm>
          </p:grpSpPr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3089" y="2010"/>
                <a:ext cx="735" cy="132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flipV="1">
                <a:off x="3811" y="2894"/>
                <a:ext cx="495" cy="42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 flipV="1">
                <a:off x="4306" y="2036"/>
                <a:ext cx="0" cy="859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77174" y="5331840"/>
              <a:ext cx="1396935" cy="202265"/>
            </a:xfrm>
            <a:prstGeom prst="cloudCallout">
              <a:avLst>
                <a:gd name="adj1" fmla="val 5556"/>
                <a:gd name="adj2" fmla="val 9731"/>
              </a:avLst>
            </a:prstGeom>
            <a:solidFill>
              <a:srgbClr val="AAE5F9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05616" y="2151530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MODIS                         CALIOP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24692" y="49558"/>
            <a:ext cx="1200832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Several processes contribute to near-cloud enhancements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14640" y="2281675"/>
            <a:ext cx="3730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Both MODIS &amp; CALIOP observe: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Aerosol swelling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Cloud processing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Cloud contamination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b="1" dirty="0"/>
              <a:t>MODIS data also affected by: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3D enhancement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Instrument blurring</a:t>
            </a:r>
          </a:p>
        </p:txBody>
      </p:sp>
    </p:spTree>
    <p:extLst>
      <p:ext uri="{BB962C8B-B14F-4D97-AF65-F5344CB8AC3E}">
        <p14:creationId xmlns:p14="http://schemas.microsoft.com/office/powerpoint/2010/main" val="1408257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783" y="388646"/>
            <a:ext cx="11794434" cy="1325563"/>
          </a:xfrm>
        </p:spPr>
        <p:txBody>
          <a:bodyPr/>
          <a:lstStyle/>
          <a:p>
            <a:r>
              <a:rPr lang="en-US" dirty="0"/>
              <a:t>Online 3D radiative transfer simulator is available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25A2B-DEF6-9242-8DE1-A59A9553ED7A}"/>
              </a:ext>
            </a:extLst>
          </p:cNvPr>
          <p:cNvSpPr txBox="1"/>
          <p:nvPr/>
        </p:nvSpPr>
        <p:spPr>
          <a:xfrm>
            <a:off x="532770" y="1641732"/>
            <a:ext cx="98343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Quick 1D &amp; 3D Monte Carlo simulations through web interface (15 sec - 4 min)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Goal: help initial exploration of ideas, class projects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Part of the </a:t>
            </a:r>
            <a:r>
              <a:rPr lang="en-US" sz="2000" dirty="0" err="1"/>
              <a:t>Intercomparison</a:t>
            </a:r>
            <a:r>
              <a:rPr lang="en-US" sz="2000" dirty="0"/>
              <a:t> of 3D Radiation Codes (I3RC) project: </a:t>
            </a: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</a:rPr>
              <a:t>i3rcsimulator.umbc.edu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D1DDCC-67CC-2743-8B32-7308BFB2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" b="51748"/>
          <a:stretch/>
        </p:blipFill>
        <p:spPr>
          <a:xfrm>
            <a:off x="3293299" y="4761273"/>
            <a:ext cx="2718816" cy="15544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A588-6DCE-924F-91F0-CA35BF17BECB}"/>
              </a:ext>
            </a:extLst>
          </p:cNvPr>
          <p:cNvSpPr txBox="1"/>
          <p:nvPr/>
        </p:nvSpPr>
        <p:spPr>
          <a:xfrm>
            <a:off x="4232382" y="3985960"/>
            <a:ext cx="312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Sample input LES fields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19C9B0-E1E1-8A4B-95DD-5CFC9A9D6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04" b="678"/>
          <a:stretch/>
        </p:blipFill>
        <p:spPr>
          <a:xfrm>
            <a:off x="6129505" y="4806993"/>
            <a:ext cx="2718816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9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8F451-8A43-8C4D-B1F9-BEA37574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20C56E-1CFA-B44E-8B7A-E1ADAB64A992}"/>
              </a:ext>
            </a:extLst>
          </p:cNvPr>
          <p:cNvSpPr/>
          <p:nvPr/>
        </p:nvSpPr>
        <p:spPr>
          <a:xfrm>
            <a:off x="838199" y="1690688"/>
            <a:ext cx="103341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0"/>
              </a:spcAft>
              <a:buFont typeface="Arial" charset="0"/>
              <a:buChar char="•"/>
            </a:pPr>
            <a:r>
              <a:rPr lang="en-US" sz="3200" dirty="0">
                <a:cs typeface="Comic Sans MS"/>
              </a:rPr>
              <a:t>We explore using EPIC data to constrain the prevalence and size of horizontally oriented ice crystals and their impact on Earth’s albedo.</a:t>
            </a:r>
          </a:p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n-US" sz="3200" dirty="0">
                <a:cs typeface="Comic Sans MS"/>
              </a:rPr>
              <a:t>Clouds and cloud-related processes affect a large portion of aerosols; we seek to help better characterize the affected aerosols and their radiative impacts.</a:t>
            </a:r>
          </a:p>
        </p:txBody>
      </p:sp>
    </p:spTree>
    <p:extLst>
      <p:ext uri="{BB962C8B-B14F-4D97-AF65-F5344CB8AC3E}">
        <p14:creationId xmlns:p14="http://schemas.microsoft.com/office/powerpoint/2010/main" val="365572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3AF0-39D4-A443-88FA-A24BD332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Day tweet from Al Gore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8C6F-DD7E-5648-96A4-9812F28F6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522939"/>
            <a:ext cx="7855947" cy="53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8000-DE2A-074F-ACEA-9A5B71CC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67034"/>
            <a:ext cx="11754196" cy="1325563"/>
          </a:xfrm>
        </p:spPr>
        <p:txBody>
          <a:bodyPr/>
          <a:lstStyle/>
          <a:p>
            <a:r>
              <a:rPr lang="en-US" dirty="0"/>
              <a:t>DSCOVR’s EPIC camera: images of Earth’s sunlit side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208153-C944-F04C-A9A3-A494B6628048}"/>
              </a:ext>
            </a:extLst>
          </p:cNvPr>
          <p:cNvGrpSpPr/>
          <p:nvPr/>
        </p:nvGrpSpPr>
        <p:grpSpPr>
          <a:xfrm>
            <a:off x="838200" y="2045139"/>
            <a:ext cx="4583980" cy="4576491"/>
            <a:chOff x="838200" y="2045139"/>
            <a:chExt cx="4583980" cy="4576491"/>
          </a:xfrm>
        </p:grpSpPr>
        <p:pic>
          <p:nvPicPr>
            <p:cNvPr id="5" name="Picture 4" descr="Appolo_Dec7.png">
              <a:extLst>
                <a:ext uri="{FF2B5EF4-FFF2-40B4-BE49-F238E27FC236}">
                  <a16:creationId xmlns:a16="http://schemas.microsoft.com/office/drawing/2014/main" id="{BB26F9DC-4503-0543-876B-37D60C7C9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80" y="2045139"/>
              <a:ext cx="4572000" cy="457649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6CEC97-87F2-AE49-B657-BD1F9B8F0C25}"/>
                </a:ext>
              </a:extLst>
            </p:cNvPr>
            <p:cNvSpPr txBox="1"/>
            <p:nvPr/>
          </p:nvSpPr>
          <p:spPr>
            <a:xfrm>
              <a:off x="838200" y="6036854"/>
              <a:ext cx="122802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Apollo 17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 Dec 7, 1972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89EB5-2AF2-EB44-9EE6-CDEEAB7123DC}"/>
              </a:ext>
            </a:extLst>
          </p:cNvPr>
          <p:cNvGrpSpPr/>
          <p:nvPr/>
        </p:nvGrpSpPr>
        <p:grpSpPr>
          <a:xfrm>
            <a:off x="6416040" y="2049630"/>
            <a:ext cx="4937760" cy="4572000"/>
            <a:chOff x="6416040" y="2049630"/>
            <a:chExt cx="4937760" cy="4572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8E24626-4209-BE4A-8ECD-F1FFC17D8C82}"/>
                </a:ext>
              </a:extLst>
            </p:cNvPr>
            <p:cNvGrpSpPr/>
            <p:nvPr/>
          </p:nvGrpSpPr>
          <p:grpSpPr>
            <a:xfrm>
              <a:off x="6416040" y="2049630"/>
              <a:ext cx="4937760" cy="4572000"/>
              <a:chOff x="6537960" y="2057400"/>
              <a:chExt cx="4937760" cy="4572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8186E27-1F28-D646-B3E6-B8B61D31E7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2" t="11688" r="6096" b="10394"/>
              <a:stretch/>
            </p:blipFill>
            <p:spPr>
              <a:xfrm>
                <a:off x="6537960" y="2057400"/>
                <a:ext cx="4937760" cy="4572000"/>
              </a:xfrm>
              <a:prstGeom prst="rect">
                <a:avLst/>
              </a:prstGeom>
              <a:effectLst/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CE1453-CBBB-C04B-9FAD-03532048CD81}"/>
                  </a:ext>
                </a:extLst>
              </p:cNvPr>
              <p:cNvSpPr txBox="1"/>
              <p:nvPr/>
            </p:nvSpPr>
            <p:spPr>
              <a:xfrm>
                <a:off x="10260524" y="6036854"/>
                <a:ext cx="121519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EPIC</a:t>
                </a:r>
              </a:p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 Dec 7, 2016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C8D9C0-3BA4-7841-9C37-3F3E5601EE14}"/>
                </a:ext>
              </a:extLst>
            </p:cNvPr>
            <p:cNvSpPr txBox="1"/>
            <p:nvPr/>
          </p:nvSpPr>
          <p:spPr>
            <a:xfrm>
              <a:off x="6416040" y="6244528"/>
              <a:ext cx="1449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44 years later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6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" y="78026"/>
            <a:ext cx="11901487" cy="1325563"/>
          </a:xfrm>
        </p:spPr>
        <p:txBody>
          <a:bodyPr/>
          <a:lstStyle/>
          <a:p>
            <a:r>
              <a:rPr lang="en-US" dirty="0"/>
              <a:t>The DSCOVR spacecraft is at the L1 </a:t>
            </a:r>
            <a:r>
              <a:rPr lang="en-US" dirty="0" err="1"/>
              <a:t>Lagrangian</a:t>
            </a:r>
            <a:r>
              <a:rPr lang="en-US" dirty="0"/>
              <a:t>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44F52-177D-6346-84E4-C428F7595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33" y="1703388"/>
            <a:ext cx="7328993" cy="41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8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68000-DE2A-074F-ACEA-9A5B71CC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2018,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Epic.gsfc.nasa.gov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was the 9</a:t>
            </a:r>
            <a:r>
              <a:rPr lang="en-US" baseline="30000" dirty="0"/>
              <a:t>th</a:t>
            </a:r>
            <a:r>
              <a:rPr lang="en-US" dirty="0"/>
              <a:t> most popular NASA website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BFCD36-20A8-7F4F-862C-6B860C19926F}"/>
              </a:ext>
            </a:extLst>
          </p:cNvPr>
          <p:cNvGrpSpPr/>
          <p:nvPr/>
        </p:nvGrpSpPr>
        <p:grpSpPr>
          <a:xfrm>
            <a:off x="1062864" y="2011680"/>
            <a:ext cx="4140386" cy="4023360"/>
            <a:chOff x="6776207" y="2011680"/>
            <a:chExt cx="4140386" cy="40233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6E4E24-0897-B44F-82FA-AE68ADB74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0" b="1036"/>
            <a:stretch/>
          </p:blipFill>
          <p:spPr>
            <a:xfrm>
              <a:off x="6776207" y="2011680"/>
              <a:ext cx="4140386" cy="40233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1F10EC-7AEE-2947-8B9B-F879C2AFAF9E}"/>
                </a:ext>
              </a:extLst>
            </p:cNvPr>
            <p:cNvSpPr txBox="1"/>
            <p:nvPr/>
          </p:nvSpPr>
          <p:spPr>
            <a:xfrm>
              <a:off x="9275874" y="2011680"/>
              <a:ext cx="15520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July 16, 2015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E29246-26A8-214B-9108-2F3DFA0BACFC}"/>
              </a:ext>
            </a:extLst>
          </p:cNvPr>
          <p:cNvGrpSpPr/>
          <p:nvPr/>
        </p:nvGrpSpPr>
        <p:grpSpPr>
          <a:xfrm>
            <a:off x="6595051" y="2011680"/>
            <a:ext cx="4297680" cy="4024030"/>
            <a:chOff x="1167707" y="2011010"/>
            <a:chExt cx="4297680" cy="40240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2E8813-807F-6249-87FC-6C1137277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08" t="7790" r="6277" b="13463"/>
            <a:stretch/>
          </p:blipFill>
          <p:spPr>
            <a:xfrm>
              <a:off x="1167707" y="2011680"/>
              <a:ext cx="4297680" cy="40233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AF904A-2805-3740-9D4B-1C259D6AF04C}"/>
                </a:ext>
              </a:extLst>
            </p:cNvPr>
            <p:cNvSpPr txBox="1"/>
            <p:nvPr/>
          </p:nvSpPr>
          <p:spPr>
            <a:xfrm>
              <a:off x="3579934" y="2011010"/>
              <a:ext cx="1885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August 21,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117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8008D-E6CB-1744-A4EF-827257DE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9" y="265097"/>
            <a:ext cx="10515600" cy="1325563"/>
          </a:xfrm>
        </p:spPr>
        <p:txBody>
          <a:bodyPr/>
          <a:lstStyle/>
          <a:p>
            <a:r>
              <a:rPr lang="en-US" dirty="0"/>
              <a:t>Many DSCOVR science products are available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B8B57-0C3C-6347-A3F4-07C5FCD406F7}"/>
              </a:ext>
            </a:extLst>
          </p:cNvPr>
          <p:cNvSpPr txBox="1"/>
          <p:nvPr/>
        </p:nvSpPr>
        <p:spPr>
          <a:xfrm>
            <a:off x="282389" y="2090172"/>
            <a:ext cx="407438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Volcanic SO</a:t>
            </a:r>
            <a:r>
              <a:rPr lang="en-US" sz="2800" baseline="-25000" dirty="0"/>
              <a:t>2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UV aerosol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Clouds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Atmospheric correction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Vegetation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2442F5-DFDC-324B-B414-FA86221C4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249" y="3395192"/>
            <a:ext cx="2392593" cy="32636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878CFC-3E36-5144-A105-6978C280230F}"/>
              </a:ext>
            </a:extLst>
          </p:cNvPr>
          <p:cNvSpPr/>
          <p:nvPr/>
        </p:nvSpPr>
        <p:spPr>
          <a:xfrm>
            <a:off x="8713206" y="5378509"/>
            <a:ext cx="18190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ea typeface="Helvetica" charset="0"/>
                <a:cs typeface="Helvetica" charset="0"/>
              </a:rPr>
              <a:t>Eruption captured in 8-9 consecutive, hourly EPIC images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4F591-11E1-C24D-9664-D8762A3CB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781" y="1690688"/>
            <a:ext cx="2432061" cy="16213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B28D05-35E4-7448-88A6-6FB22717D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230" y="1690688"/>
            <a:ext cx="3598256" cy="35982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EB232C9-2013-8142-A1A3-BD41D28D1E4C}"/>
              </a:ext>
            </a:extLst>
          </p:cNvPr>
          <p:cNvSpPr/>
          <p:nvPr/>
        </p:nvSpPr>
        <p:spPr>
          <a:xfrm>
            <a:off x="-8641" y="5965789"/>
            <a:ext cx="8886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Arial Rounded MT Bold" charset="0"/>
                <a:cs typeface="Arial Rounded MT Bold" charset="0"/>
              </a:rPr>
              <a:t>First observations of volcanic eruption clouds from the L1 Earth-Sun Lagrange point by DSCOVR/EPIC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76F60-F9A4-0949-A0D5-B6EFBB671F35}"/>
              </a:ext>
            </a:extLst>
          </p:cNvPr>
          <p:cNvSpPr/>
          <p:nvPr/>
        </p:nvSpPr>
        <p:spPr>
          <a:xfrm>
            <a:off x="0" y="6305705"/>
            <a:ext cx="663388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S. A. Carn</a:t>
            </a:r>
            <a:r>
              <a:rPr lang="en-US" sz="1200" baseline="30000" dirty="0"/>
              <a:t>1</a:t>
            </a:r>
            <a:r>
              <a:rPr lang="en-US" sz="1200" dirty="0"/>
              <a:t>, N. A. Krotkov</a:t>
            </a:r>
            <a:r>
              <a:rPr lang="en-US" sz="1200" baseline="30000" dirty="0"/>
              <a:t>2</a:t>
            </a:r>
            <a:r>
              <a:rPr lang="en-US" sz="1200" dirty="0"/>
              <a:t>, B.L. Fisher</a:t>
            </a:r>
            <a:r>
              <a:rPr lang="en-US" sz="1200" baseline="30000" dirty="0"/>
              <a:t>2,3</a:t>
            </a:r>
            <a:r>
              <a:rPr lang="en-US" sz="1200" dirty="0"/>
              <a:t>, C. Li</a:t>
            </a:r>
            <a:r>
              <a:rPr lang="en-US" sz="1200" baseline="30000" dirty="0"/>
              <a:t>2,4</a:t>
            </a:r>
            <a:r>
              <a:rPr lang="en-US" sz="1200" dirty="0"/>
              <a:t>, and A.J. Prata</a:t>
            </a:r>
            <a:r>
              <a:rPr lang="en-US" sz="1200" baseline="30000" dirty="0"/>
              <a:t>5</a:t>
            </a:r>
            <a:endParaRPr lang="en-US" sz="12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Michigan Technological University, </a:t>
            </a:r>
            <a:r>
              <a:rPr lang="en-US" sz="12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NASA GSFC, </a:t>
            </a:r>
            <a:r>
              <a:rPr lang="en-US" sz="12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SSAI, </a:t>
            </a:r>
            <a:r>
              <a:rPr lang="en-US" sz="12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ESSIC, </a:t>
            </a:r>
            <a:r>
              <a:rPr lang="en-US" sz="12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5</a:t>
            </a:r>
            <a:r>
              <a:rPr lang="en-US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AIRES Pty Ltd.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813B73-84C8-7341-85D1-F8335348AE0D}"/>
              </a:ext>
            </a:extLst>
          </p:cNvPr>
          <p:cNvSpPr txBox="1"/>
          <p:nvPr/>
        </p:nvSpPr>
        <p:spPr>
          <a:xfrm>
            <a:off x="5152323" y="6505760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ea typeface="Arial Rounded MT Bold" charset="0"/>
                <a:cs typeface="Arial Rounded MT Bold" charset="0"/>
              </a:rPr>
              <a:t>GRL</a:t>
            </a:r>
            <a:r>
              <a:rPr lang="en-US" sz="1600" dirty="0">
                <a:ea typeface="Arial Rounded MT Bold" charset="0"/>
                <a:cs typeface="Arial Rounded MT Bold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2284952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42" y="135549"/>
            <a:ext cx="11426635" cy="1325563"/>
          </a:xfrm>
        </p:spPr>
        <p:txBody>
          <a:bodyPr/>
          <a:lstStyle/>
          <a:p>
            <a:r>
              <a:rPr lang="en-US" dirty="0"/>
              <a:t>EPIC images often contain colorful bright spots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08" y="1576388"/>
            <a:ext cx="4681728" cy="4681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229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03 17, 09:46 UTC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28938" y="1545175"/>
            <a:ext cx="8245255" cy="4712941"/>
            <a:chOff x="2928938" y="1545175"/>
            <a:chExt cx="8245255" cy="4712941"/>
          </a:xfrm>
        </p:grpSpPr>
        <p:sp>
          <p:nvSpPr>
            <p:cNvPr id="11" name="Rectangle 10"/>
            <p:cNvSpPr/>
            <p:nvPr/>
          </p:nvSpPr>
          <p:spPr>
            <a:xfrm>
              <a:off x="2928938" y="3271838"/>
              <a:ext cx="1100137" cy="10972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428" y="1545175"/>
              <a:ext cx="4687765" cy="4712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88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" y="96517"/>
            <a:ext cx="11939450" cy="1325563"/>
          </a:xfrm>
        </p:spPr>
        <p:txBody>
          <a:bodyPr>
            <a:normAutofit/>
          </a:bodyPr>
          <a:lstStyle/>
          <a:p>
            <a:r>
              <a:rPr lang="en-US" dirty="0"/>
              <a:t>Likely cause of such spots: ice crystals in clouds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C11C66-20AE-D34F-BFAD-B505D75E7455}"/>
              </a:ext>
            </a:extLst>
          </p:cNvPr>
          <p:cNvGrpSpPr/>
          <p:nvPr/>
        </p:nvGrpSpPr>
        <p:grpSpPr>
          <a:xfrm>
            <a:off x="230489" y="1234908"/>
            <a:ext cx="7610154" cy="5358810"/>
            <a:chOff x="1851471" y="1309722"/>
            <a:chExt cx="7610154" cy="53588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347C79-E057-9C4E-B1FC-E35FACAB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1471" y="1309722"/>
              <a:ext cx="7610154" cy="49894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CEA1F9-CDA4-A344-9B8E-AAAC51FA49B9}"/>
                </a:ext>
              </a:extLst>
            </p:cNvPr>
            <p:cNvSpPr txBox="1"/>
            <p:nvPr/>
          </p:nvSpPr>
          <p:spPr>
            <a:xfrm>
              <a:off x="1851471" y="6299200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2018-05-28</a:t>
              </a:r>
            </a:p>
          </p:txBody>
        </p:sp>
      </p:grpSp>
      <p:pic>
        <p:nvPicPr>
          <p:cNvPr id="7" name="Picture 38" descr="Screen Shot 2016-10-18 at 9.51.28 AM.png">
            <a:extLst>
              <a:ext uri="{FF2B5EF4-FFF2-40B4-BE49-F238E27FC236}">
                <a16:creationId xmlns:a16="http://schemas.microsoft.com/office/drawing/2014/main" id="{0CFEB1F5-53B5-A849-AA7F-7274BA7CB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111" y="2330883"/>
            <a:ext cx="3389312" cy="315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1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1" y="105904"/>
            <a:ext cx="11573691" cy="1325563"/>
          </a:xfrm>
        </p:spPr>
        <p:txBody>
          <a:bodyPr/>
          <a:lstStyle/>
          <a:p>
            <a:r>
              <a:rPr lang="en-US" dirty="0"/>
              <a:t>Glint form horizontal ice crystals in clouds (</a:t>
            </a:r>
            <a:r>
              <a:rPr lang="en-US" dirty="0" err="1"/>
              <a:t>subsun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A7467-D81A-7C49-8F7C-BDC91244057D}"/>
              </a:ext>
            </a:extLst>
          </p:cNvPr>
          <p:cNvSpPr txBox="1"/>
          <p:nvPr/>
        </p:nvSpPr>
        <p:spPr>
          <a:xfrm>
            <a:off x="0" y="6443569"/>
            <a:ext cx="2006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Können</a:t>
            </a:r>
            <a:r>
              <a:rPr lang="en-US" sz="1600" dirty="0"/>
              <a:t> (2017, BAMS)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47C2CC-6B50-D24E-B782-EC72016CB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50133"/>
          <a:stretch/>
        </p:blipFill>
        <p:spPr>
          <a:xfrm>
            <a:off x="924928" y="1817263"/>
            <a:ext cx="3200400" cy="4291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259BD0-278C-034C-8D3B-402DCBAA47B6}"/>
              </a:ext>
            </a:extLst>
          </p:cNvPr>
          <p:cNvSpPr txBox="1"/>
          <p:nvPr/>
        </p:nvSpPr>
        <p:spPr>
          <a:xfrm>
            <a:off x="1340441" y="1327187"/>
            <a:ext cx="256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Photo from aircraft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B6D1C2-4B35-4549-8F7D-6F78928EB9F5}"/>
              </a:ext>
            </a:extLst>
          </p:cNvPr>
          <p:cNvGrpSpPr/>
          <p:nvPr/>
        </p:nvGrpSpPr>
        <p:grpSpPr>
          <a:xfrm>
            <a:off x="7119529" y="1327187"/>
            <a:ext cx="4180365" cy="4730062"/>
            <a:chOff x="7119529" y="1327187"/>
            <a:chExt cx="4180365" cy="47300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85BB3C-BFAF-5C42-A2BB-F193B0589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529" y="1854433"/>
              <a:ext cx="4180365" cy="42028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90F928-AF93-2040-BB6D-86ADBAA4F508}"/>
                </a:ext>
              </a:extLst>
            </p:cNvPr>
            <p:cNvSpPr txBox="1"/>
            <p:nvPr/>
          </p:nvSpPr>
          <p:spPr>
            <a:xfrm>
              <a:off x="8449418" y="1327187"/>
              <a:ext cx="15622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EPIC image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42DC45B-71AF-E641-880E-D8ED0E97A76B}"/>
              </a:ext>
            </a:extLst>
          </p:cNvPr>
          <p:cNvSpPr txBox="1"/>
          <p:nvPr/>
        </p:nvSpPr>
        <p:spPr>
          <a:xfrm>
            <a:off x="9831373" y="6448310"/>
            <a:ext cx="229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03 17, 09:46 UTC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C9AB55-947F-8643-8837-A35BE08CC21C}"/>
              </a:ext>
            </a:extLst>
          </p:cNvPr>
          <p:cNvGrpSpPr/>
          <p:nvPr/>
        </p:nvGrpSpPr>
        <p:grpSpPr>
          <a:xfrm>
            <a:off x="4523167" y="2774373"/>
            <a:ext cx="2295504" cy="1960752"/>
            <a:chOff x="4523167" y="2774373"/>
            <a:chExt cx="2295504" cy="1960752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3A1076B-0ECA-D149-B6DE-B5E39AA16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167" y="3191365"/>
              <a:ext cx="2295504" cy="1543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315750-FAAF-D840-84A3-4CBB5BD1F60C}"/>
                </a:ext>
              </a:extLst>
            </p:cNvPr>
            <p:cNvSpPr txBox="1"/>
            <p:nvPr/>
          </p:nvSpPr>
          <p:spPr>
            <a:xfrm>
              <a:off x="4779818" y="2774373"/>
              <a:ext cx="1719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EPIC filter wheel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37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616</Words>
  <Application>Microsoft Macintosh PowerPoint</Application>
  <PresentationFormat>Widescreen</PresentationFormat>
  <Paragraphs>90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Office Theme</vt:lpstr>
      <vt:lpstr>Spaceborne observations of sun glint and near-cloud aerosols</vt:lpstr>
      <vt:lpstr>Earth Day tweet from Al Gore</vt:lpstr>
      <vt:lpstr>DSCOVR’s EPIC camera: images of Earth’s sunlit side</vt:lpstr>
      <vt:lpstr>The DSCOVR spacecraft is at the L1 Lagrangian point</vt:lpstr>
      <vt:lpstr>In 2018, Epic.gsfc.nasa.gov was the 9th most popular NASA website</vt:lpstr>
      <vt:lpstr>Many DSCOVR science products are available</vt:lpstr>
      <vt:lpstr>EPIC images often contain colorful bright spots</vt:lpstr>
      <vt:lpstr>Likely cause of such spots: ice crystals in clouds</vt:lpstr>
      <vt:lpstr>Glint form horizontal ice crystals in clouds (subsun)</vt:lpstr>
      <vt:lpstr>EPIC can be used as quasi multi-angle instrument</vt:lpstr>
      <vt:lpstr>Most clear areas are not too far from clouds</vt:lpstr>
      <vt:lpstr>Aerosol remote sensing is especially difficult near clouds</vt:lpstr>
      <vt:lpstr>Aerosols are different near clouds; ignoring this would underestimate aerosol direct and indirect radiative effects</vt:lpstr>
      <vt:lpstr>AOD increases near clouds</vt:lpstr>
      <vt:lpstr>Cloud effects on size distributions are more complex</vt:lpstr>
      <vt:lpstr>Several processes contribute to near-cloud enhancements</vt:lpstr>
      <vt:lpstr>Online 3D radiative transfer simulator is available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Spaceborne observations of sun glint and near-cloud aerosols</dc:title>
  <dc:creator>Tamas Varnai</dc:creator>
  <cp:lastModifiedBy>Tamas Varnai</cp:lastModifiedBy>
  <cp:revision>81</cp:revision>
  <dcterms:created xsi:type="dcterms:W3CDTF">2019-04-25T22:00:52Z</dcterms:created>
  <dcterms:modified xsi:type="dcterms:W3CDTF">2019-04-26T11:52:49Z</dcterms:modified>
</cp:coreProperties>
</file>